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1050" r:id="rId2"/>
    <p:sldId id="1095" r:id="rId3"/>
    <p:sldId id="1026" r:id="rId4"/>
    <p:sldId id="1104" r:id="rId5"/>
    <p:sldId id="522" r:id="rId6"/>
    <p:sldId id="1116" r:id="rId7"/>
    <p:sldId id="1115" r:id="rId8"/>
    <p:sldId id="1039" r:id="rId9"/>
    <p:sldId id="1096" r:id="rId10"/>
    <p:sldId id="1099" r:id="rId11"/>
    <p:sldId id="369" r:id="rId12"/>
    <p:sldId id="359" r:id="rId13"/>
    <p:sldId id="1113" r:id="rId14"/>
    <p:sldId id="1103" r:id="rId15"/>
    <p:sldId id="368" r:id="rId16"/>
    <p:sldId id="1105" r:id="rId17"/>
    <p:sldId id="1106" r:id="rId18"/>
    <p:sldId id="337" r:id="rId19"/>
    <p:sldId id="1107" r:id="rId20"/>
    <p:sldId id="1100" r:id="rId21"/>
    <p:sldId id="338" r:id="rId22"/>
    <p:sldId id="1101" r:id="rId23"/>
    <p:sldId id="313" r:id="rId24"/>
    <p:sldId id="315" r:id="rId25"/>
    <p:sldId id="316" r:id="rId26"/>
    <p:sldId id="349" r:id="rId27"/>
    <p:sldId id="317" r:id="rId28"/>
    <p:sldId id="318" r:id="rId29"/>
    <p:sldId id="319" r:id="rId30"/>
    <p:sldId id="1114" r:id="rId31"/>
    <p:sldId id="361" r:id="rId32"/>
    <p:sldId id="322" r:id="rId33"/>
    <p:sldId id="351" r:id="rId34"/>
    <p:sldId id="352" r:id="rId35"/>
    <p:sldId id="1102" r:id="rId36"/>
    <p:sldId id="350" r:id="rId37"/>
    <p:sldId id="324" r:id="rId38"/>
    <p:sldId id="326" r:id="rId39"/>
    <p:sldId id="325" r:id="rId40"/>
    <p:sldId id="323" r:id="rId41"/>
    <p:sldId id="328" r:id="rId42"/>
    <p:sldId id="329" r:id="rId43"/>
    <p:sldId id="1111" r:id="rId44"/>
    <p:sldId id="1108" r:id="rId45"/>
    <p:sldId id="330" r:id="rId46"/>
    <p:sldId id="1112" r:id="rId47"/>
    <p:sldId id="110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n Lin" initials="GL" lastIdx="1" clrIdx="0">
    <p:extLst>
      <p:ext uri="{19B8F6BF-5375-455C-9EA6-DF929625EA0E}">
        <p15:presenceInfo xmlns:p15="http://schemas.microsoft.com/office/powerpoint/2012/main" userId="47315439a26a37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67"/>
    <p:restoredTop sz="90244"/>
  </p:normalViewPr>
  <p:slideViewPr>
    <p:cSldViewPr snapToGrid="0" snapToObjects="1">
      <p:cViewPr varScale="1">
        <p:scale>
          <a:sx n="60" d="100"/>
          <a:sy n="60" d="100"/>
        </p:scale>
        <p:origin x="212" y="28"/>
      </p:cViewPr>
      <p:guideLst/>
    </p:cSldViewPr>
  </p:slideViewPr>
  <p:notesTextViewPr>
    <p:cViewPr>
      <p:scale>
        <a:sx n="125" d="100"/>
        <a:sy n="12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788EEB-B085-EB41-91BF-A810B11C3DFE}"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9EECBEFF-96F2-AC45-B935-FB5827C2A70C}">
      <dgm:prSet phldrT="[Text]"/>
      <dgm:spPr>
        <a:solidFill>
          <a:srgbClr val="0070C0"/>
        </a:solidFill>
      </dgm:spPr>
      <dgm:t>
        <a:bodyPr/>
        <a:lstStyle/>
        <a:p>
          <a:pPr>
            <a:buFont typeface="Arial" panose="020B0604020202020204" pitchFamily="34" charset="0"/>
            <a:buChar char="•"/>
          </a:pP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Background</a:t>
          </a:r>
          <a:r>
            <a:rPr kumimoji="1" lang="zh-CN" altLang="en-US"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and</a:t>
          </a:r>
          <a:r>
            <a:rPr kumimoji="1" lang="zh-CN" altLang="en-US"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Methods</a:t>
          </a:r>
          <a:endParaRPr lang="en-US" b="1" i="1" dirty="0">
            <a:solidFill>
              <a:schemeClr val="bg1"/>
            </a:solidFill>
          </a:endParaRPr>
        </a:p>
      </dgm:t>
    </dgm:pt>
    <dgm:pt modelId="{433995D5-8C32-C148-9FD4-F5682B26BF62}" type="parTrans" cxnId="{BC0D746E-0659-694B-85CD-5DB866585C29}">
      <dgm:prSet/>
      <dgm:spPr/>
      <dgm:t>
        <a:bodyPr/>
        <a:lstStyle/>
        <a:p>
          <a:endParaRPr lang="en-US"/>
        </a:p>
      </dgm:t>
    </dgm:pt>
    <dgm:pt modelId="{4E800DDC-E4CD-B34B-B51E-A0E6857FC6F1}" type="sibTrans" cxnId="{BC0D746E-0659-694B-85CD-5DB866585C29}">
      <dgm:prSet/>
      <dgm:spPr/>
      <dgm:t>
        <a:bodyPr/>
        <a:lstStyle/>
        <a:p>
          <a:endParaRPr lang="en-US" b="1" i="1">
            <a:solidFill>
              <a:schemeClr val="bg1"/>
            </a:solidFill>
          </a:endParaRPr>
        </a:p>
      </dgm:t>
    </dgm:pt>
    <dgm:pt modelId="{275B29BF-A91D-D74A-B040-08F742E64F1D}">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Selected Supercomputer</a:t>
          </a:r>
        </a:p>
      </dgm:t>
    </dgm:pt>
    <dgm:pt modelId="{0F54059D-C278-3F41-9860-C0B4A847BCAE}" type="parTrans" cxnId="{7A81A5D1-5546-CF42-BDBC-473527E7291B}">
      <dgm:prSet/>
      <dgm:spPr/>
      <dgm:t>
        <a:bodyPr/>
        <a:lstStyle/>
        <a:p>
          <a:endParaRPr lang="en-US"/>
        </a:p>
      </dgm:t>
    </dgm:pt>
    <dgm:pt modelId="{F78FFB72-2C6F-424F-90EE-6B71C9BCB5DE}" type="sibTrans" cxnId="{7A81A5D1-5546-CF42-BDBC-473527E7291B}">
      <dgm:prSet/>
      <dgm:spPr/>
      <dgm:t>
        <a:bodyPr/>
        <a:lstStyle/>
        <a:p>
          <a:endParaRPr lang="en-US"/>
        </a:p>
      </dgm:t>
    </dgm:pt>
    <dgm:pt modelId="{24E888F8-37E1-874D-8393-CC93B9615A81}">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Optimization Approaches</a:t>
          </a:r>
        </a:p>
      </dgm:t>
    </dgm:pt>
    <dgm:pt modelId="{CCB175E8-CECE-A448-A090-A7A8F05B19B6}" type="parTrans" cxnId="{40EE814C-AFC4-1F4C-A551-E6C78911B8CE}">
      <dgm:prSet/>
      <dgm:spPr/>
      <dgm:t>
        <a:bodyPr/>
        <a:lstStyle/>
        <a:p>
          <a:endParaRPr lang="en-US"/>
        </a:p>
      </dgm:t>
    </dgm:pt>
    <dgm:pt modelId="{D0C2BCED-F29E-F449-A5F8-9789850BFE1C}" type="sibTrans" cxnId="{40EE814C-AFC4-1F4C-A551-E6C78911B8CE}">
      <dgm:prSet/>
      <dgm:spPr/>
      <dgm:t>
        <a:bodyPr/>
        <a:lstStyle/>
        <a:p>
          <a:endParaRPr lang="en-US"/>
        </a:p>
      </dgm:t>
    </dgm:pt>
    <dgm:pt modelId="{0A272B47-E108-0249-8509-C9F32F74F0A5}">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Performance and Earthquake Simulations</a:t>
          </a:r>
        </a:p>
      </dgm:t>
    </dgm:pt>
    <dgm:pt modelId="{75D2ECA6-42A8-8A40-8464-19D72A000135}" type="parTrans" cxnId="{D3F3A2EF-1B4E-CA4F-A24D-91B38D56C7CA}">
      <dgm:prSet/>
      <dgm:spPr/>
      <dgm:t>
        <a:bodyPr/>
        <a:lstStyle/>
        <a:p>
          <a:endParaRPr lang="en-US"/>
        </a:p>
      </dgm:t>
    </dgm:pt>
    <dgm:pt modelId="{AB157C08-B2F8-3B44-B1DD-C4DDFD864ACC}" type="sibTrans" cxnId="{D3F3A2EF-1B4E-CA4F-A24D-91B38D56C7CA}">
      <dgm:prSet/>
      <dgm:spPr/>
      <dgm:t>
        <a:bodyPr/>
        <a:lstStyle/>
        <a:p>
          <a:endParaRPr lang="en-US"/>
        </a:p>
      </dgm:t>
    </dgm:pt>
    <dgm:pt modelId="{25ACB518-2354-D946-A52B-4BDF1733780A}">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Conclusion</a:t>
          </a:r>
        </a:p>
      </dgm:t>
    </dgm:pt>
    <dgm:pt modelId="{A8EE283F-E13C-AE45-9BA9-71311643DCE6}" type="parTrans" cxnId="{4F2AD445-79BF-C64F-B7D8-FF0F16D60059}">
      <dgm:prSet/>
      <dgm:spPr/>
      <dgm:t>
        <a:bodyPr/>
        <a:lstStyle/>
        <a:p>
          <a:endParaRPr lang="en-US"/>
        </a:p>
      </dgm:t>
    </dgm:pt>
    <dgm:pt modelId="{35C92A2F-D3A7-8340-8FA9-FDAB5A474AB2}" type="sibTrans" cxnId="{4F2AD445-79BF-C64F-B7D8-FF0F16D60059}">
      <dgm:prSet/>
      <dgm:spPr/>
      <dgm:t>
        <a:bodyPr/>
        <a:lstStyle/>
        <a:p>
          <a:endParaRPr lang="en-US"/>
        </a:p>
      </dgm:t>
    </dgm:pt>
    <dgm:pt modelId="{781047FB-2CE7-9E4F-A2D7-ACEBE50CE741}" type="pres">
      <dgm:prSet presAssocID="{DB788EEB-B085-EB41-91BF-A810B11C3DFE}" presName="Name0" presStyleCnt="0">
        <dgm:presLayoutVars>
          <dgm:chMax val="7"/>
          <dgm:chPref val="7"/>
          <dgm:dir/>
        </dgm:presLayoutVars>
      </dgm:prSet>
      <dgm:spPr/>
    </dgm:pt>
    <dgm:pt modelId="{B4B76FB5-EA6E-4941-98C9-489E3D3119E0}" type="pres">
      <dgm:prSet presAssocID="{DB788EEB-B085-EB41-91BF-A810B11C3DFE}" presName="Name1" presStyleCnt="0"/>
      <dgm:spPr/>
    </dgm:pt>
    <dgm:pt modelId="{2370BB04-9C8E-954F-A5E9-9A97ACB0F442}" type="pres">
      <dgm:prSet presAssocID="{DB788EEB-B085-EB41-91BF-A810B11C3DFE}" presName="cycle" presStyleCnt="0"/>
      <dgm:spPr/>
    </dgm:pt>
    <dgm:pt modelId="{C6CB13FE-A66B-EE4B-A053-FD594DC62255}" type="pres">
      <dgm:prSet presAssocID="{DB788EEB-B085-EB41-91BF-A810B11C3DFE}" presName="srcNode" presStyleLbl="node1" presStyleIdx="0" presStyleCnt="5"/>
      <dgm:spPr/>
    </dgm:pt>
    <dgm:pt modelId="{493E0B42-C808-5C48-8B79-4AC648DEFA2F}" type="pres">
      <dgm:prSet presAssocID="{DB788EEB-B085-EB41-91BF-A810B11C3DFE}" presName="conn" presStyleLbl="parChTrans1D2" presStyleIdx="0" presStyleCnt="1"/>
      <dgm:spPr/>
    </dgm:pt>
    <dgm:pt modelId="{9BE3924F-2BC9-D249-907B-D744BDDB7062}" type="pres">
      <dgm:prSet presAssocID="{DB788EEB-B085-EB41-91BF-A810B11C3DFE}" presName="extraNode" presStyleLbl="node1" presStyleIdx="0" presStyleCnt="5"/>
      <dgm:spPr/>
    </dgm:pt>
    <dgm:pt modelId="{0AEBAE12-9154-FC4B-ABFE-B7281F107A05}" type="pres">
      <dgm:prSet presAssocID="{DB788EEB-B085-EB41-91BF-A810B11C3DFE}" presName="dstNode" presStyleLbl="node1" presStyleIdx="0" presStyleCnt="5"/>
      <dgm:spPr/>
    </dgm:pt>
    <dgm:pt modelId="{43E3470B-54CF-7C46-A19A-9A2245A38312}" type="pres">
      <dgm:prSet presAssocID="{9EECBEFF-96F2-AC45-B935-FB5827C2A70C}" presName="text_1" presStyleLbl="node1" presStyleIdx="0" presStyleCnt="5">
        <dgm:presLayoutVars>
          <dgm:bulletEnabled val="1"/>
        </dgm:presLayoutVars>
      </dgm:prSet>
      <dgm:spPr/>
    </dgm:pt>
    <dgm:pt modelId="{17B0CA82-7F3E-EA4F-B878-FE95AC036FF4}" type="pres">
      <dgm:prSet presAssocID="{9EECBEFF-96F2-AC45-B935-FB5827C2A70C}" presName="accent_1" presStyleCnt="0"/>
      <dgm:spPr/>
    </dgm:pt>
    <dgm:pt modelId="{B41B2BF7-281C-E944-B0A1-6FAE3B74D5B0}" type="pres">
      <dgm:prSet presAssocID="{9EECBEFF-96F2-AC45-B935-FB5827C2A70C}" presName="accentRepeatNode" presStyleLbl="solidFgAcc1" presStyleIdx="0" presStyleCnt="5"/>
      <dgm:spPr/>
    </dgm:pt>
    <dgm:pt modelId="{340F2338-0158-D74D-A4B9-3A22A1DE5CDB}" type="pres">
      <dgm:prSet presAssocID="{275B29BF-A91D-D74A-B040-08F742E64F1D}" presName="text_2" presStyleLbl="node1" presStyleIdx="1" presStyleCnt="5">
        <dgm:presLayoutVars>
          <dgm:bulletEnabled val="1"/>
        </dgm:presLayoutVars>
      </dgm:prSet>
      <dgm:spPr/>
    </dgm:pt>
    <dgm:pt modelId="{68EE062C-DE84-4747-850F-3963F7BD2359}" type="pres">
      <dgm:prSet presAssocID="{275B29BF-A91D-D74A-B040-08F742E64F1D}" presName="accent_2" presStyleCnt="0"/>
      <dgm:spPr/>
    </dgm:pt>
    <dgm:pt modelId="{17F430D8-3747-AE4D-900C-B78A1AF67868}" type="pres">
      <dgm:prSet presAssocID="{275B29BF-A91D-D74A-B040-08F742E64F1D}" presName="accentRepeatNode" presStyleLbl="solidFgAcc1" presStyleIdx="1" presStyleCnt="5"/>
      <dgm:spPr/>
    </dgm:pt>
    <dgm:pt modelId="{4AC0D0ED-3E6E-474B-A097-84D43DD40390}" type="pres">
      <dgm:prSet presAssocID="{24E888F8-37E1-874D-8393-CC93B9615A81}" presName="text_3" presStyleLbl="node1" presStyleIdx="2" presStyleCnt="5">
        <dgm:presLayoutVars>
          <dgm:bulletEnabled val="1"/>
        </dgm:presLayoutVars>
      </dgm:prSet>
      <dgm:spPr/>
    </dgm:pt>
    <dgm:pt modelId="{E17BB3E4-45A2-6B4F-A8F2-5C3591209269}" type="pres">
      <dgm:prSet presAssocID="{24E888F8-37E1-874D-8393-CC93B9615A81}" presName="accent_3" presStyleCnt="0"/>
      <dgm:spPr/>
    </dgm:pt>
    <dgm:pt modelId="{57B6003F-5D03-4A41-A2D9-F2579CAF4510}" type="pres">
      <dgm:prSet presAssocID="{24E888F8-37E1-874D-8393-CC93B9615A81}" presName="accentRepeatNode" presStyleLbl="solidFgAcc1" presStyleIdx="2" presStyleCnt="5"/>
      <dgm:spPr/>
    </dgm:pt>
    <dgm:pt modelId="{572AF5FC-1E2C-844E-8A0B-BCA12A1DFBDE}" type="pres">
      <dgm:prSet presAssocID="{0A272B47-E108-0249-8509-C9F32F74F0A5}" presName="text_4" presStyleLbl="node1" presStyleIdx="3" presStyleCnt="5">
        <dgm:presLayoutVars>
          <dgm:bulletEnabled val="1"/>
        </dgm:presLayoutVars>
      </dgm:prSet>
      <dgm:spPr/>
    </dgm:pt>
    <dgm:pt modelId="{780CB885-50D8-DF42-8D2B-9DD97E59F9F3}" type="pres">
      <dgm:prSet presAssocID="{0A272B47-E108-0249-8509-C9F32F74F0A5}" presName="accent_4" presStyleCnt="0"/>
      <dgm:spPr/>
    </dgm:pt>
    <dgm:pt modelId="{FCC2628C-3A9B-6443-8405-FCBD5DBF1610}" type="pres">
      <dgm:prSet presAssocID="{0A272B47-E108-0249-8509-C9F32F74F0A5}" presName="accentRepeatNode" presStyleLbl="solidFgAcc1" presStyleIdx="3" presStyleCnt="5"/>
      <dgm:spPr/>
    </dgm:pt>
    <dgm:pt modelId="{0F0C7C12-3983-7B40-AC00-4FFF26795921}" type="pres">
      <dgm:prSet presAssocID="{25ACB518-2354-D946-A52B-4BDF1733780A}" presName="text_5" presStyleLbl="node1" presStyleIdx="4" presStyleCnt="5">
        <dgm:presLayoutVars>
          <dgm:bulletEnabled val="1"/>
        </dgm:presLayoutVars>
      </dgm:prSet>
      <dgm:spPr/>
    </dgm:pt>
    <dgm:pt modelId="{78FAFE30-8700-894C-9454-2EF01236E4C1}" type="pres">
      <dgm:prSet presAssocID="{25ACB518-2354-D946-A52B-4BDF1733780A}" presName="accent_5" presStyleCnt="0"/>
      <dgm:spPr/>
    </dgm:pt>
    <dgm:pt modelId="{E1744124-E58B-0543-906C-657A1857BD3A}" type="pres">
      <dgm:prSet presAssocID="{25ACB518-2354-D946-A52B-4BDF1733780A}" presName="accentRepeatNode" presStyleLbl="solidFgAcc1" presStyleIdx="4" presStyleCnt="5"/>
      <dgm:spPr/>
    </dgm:pt>
  </dgm:ptLst>
  <dgm:cxnLst>
    <dgm:cxn modelId="{88957E02-7018-1344-826D-AFA56CB78EBA}" type="presOf" srcId="{24E888F8-37E1-874D-8393-CC93B9615A81}" destId="{4AC0D0ED-3E6E-474B-A097-84D43DD40390}" srcOrd="0" destOrd="0" presId="urn:microsoft.com/office/officeart/2008/layout/VerticalCurvedList"/>
    <dgm:cxn modelId="{9C71651A-6834-4246-B2D1-B7920663E758}" type="presOf" srcId="{275B29BF-A91D-D74A-B040-08F742E64F1D}" destId="{340F2338-0158-D74D-A4B9-3A22A1DE5CDB}" srcOrd="0" destOrd="0" presId="urn:microsoft.com/office/officeart/2008/layout/VerticalCurvedList"/>
    <dgm:cxn modelId="{2C3F7A3D-CF34-7441-B4FB-CBCD4BE2AF7C}" type="presOf" srcId="{9EECBEFF-96F2-AC45-B935-FB5827C2A70C}" destId="{43E3470B-54CF-7C46-A19A-9A2245A38312}" srcOrd="0" destOrd="0" presId="urn:microsoft.com/office/officeart/2008/layout/VerticalCurvedList"/>
    <dgm:cxn modelId="{4F2AD445-79BF-C64F-B7D8-FF0F16D60059}" srcId="{DB788EEB-B085-EB41-91BF-A810B11C3DFE}" destId="{25ACB518-2354-D946-A52B-4BDF1733780A}" srcOrd="4" destOrd="0" parTransId="{A8EE283F-E13C-AE45-9BA9-71311643DCE6}" sibTransId="{35C92A2F-D3A7-8340-8FA9-FDAB5A474AB2}"/>
    <dgm:cxn modelId="{EB2FB147-14DA-9D4D-8C98-229E697E0885}" type="presOf" srcId="{4E800DDC-E4CD-B34B-B51E-A0E6857FC6F1}" destId="{493E0B42-C808-5C48-8B79-4AC648DEFA2F}" srcOrd="0" destOrd="0" presId="urn:microsoft.com/office/officeart/2008/layout/VerticalCurvedList"/>
    <dgm:cxn modelId="{40EE814C-AFC4-1F4C-A551-E6C78911B8CE}" srcId="{DB788EEB-B085-EB41-91BF-A810B11C3DFE}" destId="{24E888F8-37E1-874D-8393-CC93B9615A81}" srcOrd="2" destOrd="0" parTransId="{CCB175E8-CECE-A448-A090-A7A8F05B19B6}" sibTransId="{D0C2BCED-F29E-F449-A5F8-9789850BFE1C}"/>
    <dgm:cxn modelId="{BC0D746E-0659-694B-85CD-5DB866585C29}" srcId="{DB788EEB-B085-EB41-91BF-A810B11C3DFE}" destId="{9EECBEFF-96F2-AC45-B935-FB5827C2A70C}" srcOrd="0" destOrd="0" parTransId="{433995D5-8C32-C148-9FD4-F5682B26BF62}" sibTransId="{4E800DDC-E4CD-B34B-B51E-A0E6857FC6F1}"/>
    <dgm:cxn modelId="{F3761374-F4AC-FB4C-AEEC-EBE216FEB140}" type="presOf" srcId="{25ACB518-2354-D946-A52B-4BDF1733780A}" destId="{0F0C7C12-3983-7B40-AC00-4FFF26795921}" srcOrd="0" destOrd="0" presId="urn:microsoft.com/office/officeart/2008/layout/VerticalCurvedList"/>
    <dgm:cxn modelId="{77ECB286-BAF0-014D-8CDF-28B1427E27AC}" type="presOf" srcId="{0A272B47-E108-0249-8509-C9F32F74F0A5}" destId="{572AF5FC-1E2C-844E-8A0B-BCA12A1DFBDE}" srcOrd="0" destOrd="0" presId="urn:microsoft.com/office/officeart/2008/layout/VerticalCurvedList"/>
    <dgm:cxn modelId="{7A81A5D1-5546-CF42-BDBC-473527E7291B}" srcId="{DB788EEB-B085-EB41-91BF-A810B11C3DFE}" destId="{275B29BF-A91D-D74A-B040-08F742E64F1D}" srcOrd="1" destOrd="0" parTransId="{0F54059D-C278-3F41-9860-C0B4A847BCAE}" sibTransId="{F78FFB72-2C6F-424F-90EE-6B71C9BCB5DE}"/>
    <dgm:cxn modelId="{ED9475D3-25A0-5348-9FEB-AA292A7F6073}" type="presOf" srcId="{DB788EEB-B085-EB41-91BF-A810B11C3DFE}" destId="{781047FB-2CE7-9E4F-A2D7-ACEBE50CE741}" srcOrd="0" destOrd="0" presId="urn:microsoft.com/office/officeart/2008/layout/VerticalCurvedList"/>
    <dgm:cxn modelId="{D3F3A2EF-1B4E-CA4F-A24D-91B38D56C7CA}" srcId="{DB788EEB-B085-EB41-91BF-A810B11C3DFE}" destId="{0A272B47-E108-0249-8509-C9F32F74F0A5}" srcOrd="3" destOrd="0" parTransId="{75D2ECA6-42A8-8A40-8464-19D72A000135}" sibTransId="{AB157C08-B2F8-3B44-B1DD-C4DDFD864ACC}"/>
    <dgm:cxn modelId="{4D2BF7DD-29BB-6B4B-9112-2774135412FE}" type="presParOf" srcId="{781047FB-2CE7-9E4F-A2D7-ACEBE50CE741}" destId="{B4B76FB5-EA6E-4941-98C9-489E3D3119E0}" srcOrd="0" destOrd="0" presId="urn:microsoft.com/office/officeart/2008/layout/VerticalCurvedList"/>
    <dgm:cxn modelId="{CD7CF18A-ACA7-9344-A0BC-442339CE7E15}" type="presParOf" srcId="{B4B76FB5-EA6E-4941-98C9-489E3D3119E0}" destId="{2370BB04-9C8E-954F-A5E9-9A97ACB0F442}" srcOrd="0" destOrd="0" presId="urn:microsoft.com/office/officeart/2008/layout/VerticalCurvedList"/>
    <dgm:cxn modelId="{7F37C030-9E57-474A-A12B-B6BBE1E2C11B}" type="presParOf" srcId="{2370BB04-9C8E-954F-A5E9-9A97ACB0F442}" destId="{C6CB13FE-A66B-EE4B-A053-FD594DC62255}" srcOrd="0" destOrd="0" presId="urn:microsoft.com/office/officeart/2008/layout/VerticalCurvedList"/>
    <dgm:cxn modelId="{769953DD-FA7E-6E43-84F8-285401727BC3}" type="presParOf" srcId="{2370BB04-9C8E-954F-A5E9-9A97ACB0F442}" destId="{493E0B42-C808-5C48-8B79-4AC648DEFA2F}" srcOrd="1" destOrd="0" presId="urn:microsoft.com/office/officeart/2008/layout/VerticalCurvedList"/>
    <dgm:cxn modelId="{0E26C253-4A9A-AB4F-9E96-E2D2A2B106B0}" type="presParOf" srcId="{2370BB04-9C8E-954F-A5E9-9A97ACB0F442}" destId="{9BE3924F-2BC9-D249-907B-D744BDDB7062}" srcOrd="2" destOrd="0" presId="urn:microsoft.com/office/officeart/2008/layout/VerticalCurvedList"/>
    <dgm:cxn modelId="{083D9A51-CC2A-4944-A560-52C18266CBEB}" type="presParOf" srcId="{2370BB04-9C8E-954F-A5E9-9A97ACB0F442}" destId="{0AEBAE12-9154-FC4B-ABFE-B7281F107A05}" srcOrd="3" destOrd="0" presId="urn:microsoft.com/office/officeart/2008/layout/VerticalCurvedList"/>
    <dgm:cxn modelId="{96B5A7E3-AB5A-084F-B91A-9CE80FB3DD8F}" type="presParOf" srcId="{B4B76FB5-EA6E-4941-98C9-489E3D3119E0}" destId="{43E3470B-54CF-7C46-A19A-9A2245A38312}" srcOrd="1" destOrd="0" presId="urn:microsoft.com/office/officeart/2008/layout/VerticalCurvedList"/>
    <dgm:cxn modelId="{302D4522-313A-2F48-B751-4B0D8588EE99}" type="presParOf" srcId="{B4B76FB5-EA6E-4941-98C9-489E3D3119E0}" destId="{17B0CA82-7F3E-EA4F-B878-FE95AC036FF4}" srcOrd="2" destOrd="0" presId="urn:microsoft.com/office/officeart/2008/layout/VerticalCurvedList"/>
    <dgm:cxn modelId="{ED406A31-C83B-1549-8128-5A19C897B748}" type="presParOf" srcId="{17B0CA82-7F3E-EA4F-B878-FE95AC036FF4}" destId="{B41B2BF7-281C-E944-B0A1-6FAE3B74D5B0}" srcOrd="0" destOrd="0" presId="urn:microsoft.com/office/officeart/2008/layout/VerticalCurvedList"/>
    <dgm:cxn modelId="{3773D026-FD1F-FB4F-8190-B3A37CB6747B}" type="presParOf" srcId="{B4B76FB5-EA6E-4941-98C9-489E3D3119E0}" destId="{340F2338-0158-D74D-A4B9-3A22A1DE5CDB}" srcOrd="3" destOrd="0" presId="urn:microsoft.com/office/officeart/2008/layout/VerticalCurvedList"/>
    <dgm:cxn modelId="{385F2508-9F7E-B347-A680-B0667B8FF92F}" type="presParOf" srcId="{B4B76FB5-EA6E-4941-98C9-489E3D3119E0}" destId="{68EE062C-DE84-4747-850F-3963F7BD2359}" srcOrd="4" destOrd="0" presId="urn:microsoft.com/office/officeart/2008/layout/VerticalCurvedList"/>
    <dgm:cxn modelId="{677DCA26-0BD3-A248-BEFE-6FD8A2023F48}" type="presParOf" srcId="{68EE062C-DE84-4747-850F-3963F7BD2359}" destId="{17F430D8-3747-AE4D-900C-B78A1AF67868}" srcOrd="0" destOrd="0" presId="urn:microsoft.com/office/officeart/2008/layout/VerticalCurvedList"/>
    <dgm:cxn modelId="{307CFEC5-97F8-D141-8EBB-A26B9034DAA0}" type="presParOf" srcId="{B4B76FB5-EA6E-4941-98C9-489E3D3119E0}" destId="{4AC0D0ED-3E6E-474B-A097-84D43DD40390}" srcOrd="5" destOrd="0" presId="urn:microsoft.com/office/officeart/2008/layout/VerticalCurvedList"/>
    <dgm:cxn modelId="{4BC23ACD-CD91-5149-83B0-68280F49A533}" type="presParOf" srcId="{B4B76FB5-EA6E-4941-98C9-489E3D3119E0}" destId="{E17BB3E4-45A2-6B4F-A8F2-5C3591209269}" srcOrd="6" destOrd="0" presId="urn:microsoft.com/office/officeart/2008/layout/VerticalCurvedList"/>
    <dgm:cxn modelId="{5E4BA924-D0F3-B845-BA41-B20A9DFE28F3}" type="presParOf" srcId="{E17BB3E4-45A2-6B4F-A8F2-5C3591209269}" destId="{57B6003F-5D03-4A41-A2D9-F2579CAF4510}" srcOrd="0" destOrd="0" presId="urn:microsoft.com/office/officeart/2008/layout/VerticalCurvedList"/>
    <dgm:cxn modelId="{81DBFFBA-7101-D34A-BD91-1DBE52EB1C25}" type="presParOf" srcId="{B4B76FB5-EA6E-4941-98C9-489E3D3119E0}" destId="{572AF5FC-1E2C-844E-8A0B-BCA12A1DFBDE}" srcOrd="7" destOrd="0" presId="urn:microsoft.com/office/officeart/2008/layout/VerticalCurvedList"/>
    <dgm:cxn modelId="{6CBAAC31-1355-BE45-AFEF-805F2C09ACFD}" type="presParOf" srcId="{B4B76FB5-EA6E-4941-98C9-489E3D3119E0}" destId="{780CB885-50D8-DF42-8D2B-9DD97E59F9F3}" srcOrd="8" destOrd="0" presId="urn:microsoft.com/office/officeart/2008/layout/VerticalCurvedList"/>
    <dgm:cxn modelId="{B651AE33-BB52-CF40-B042-1C295A2DD01C}" type="presParOf" srcId="{780CB885-50D8-DF42-8D2B-9DD97E59F9F3}" destId="{FCC2628C-3A9B-6443-8405-FCBD5DBF1610}" srcOrd="0" destOrd="0" presId="urn:microsoft.com/office/officeart/2008/layout/VerticalCurvedList"/>
    <dgm:cxn modelId="{98F02616-3AEE-594D-8604-08A5F173BDA1}" type="presParOf" srcId="{B4B76FB5-EA6E-4941-98C9-489E3D3119E0}" destId="{0F0C7C12-3983-7B40-AC00-4FFF26795921}" srcOrd="9" destOrd="0" presId="urn:microsoft.com/office/officeart/2008/layout/VerticalCurvedList"/>
    <dgm:cxn modelId="{D954B375-0CCD-2E45-9DFA-EFFA471ADD82}" type="presParOf" srcId="{B4B76FB5-EA6E-4941-98C9-489E3D3119E0}" destId="{78FAFE30-8700-894C-9454-2EF01236E4C1}" srcOrd="10" destOrd="0" presId="urn:microsoft.com/office/officeart/2008/layout/VerticalCurvedList"/>
    <dgm:cxn modelId="{72F16AD5-BA23-404F-AC62-FD9CE4538A2D}" type="presParOf" srcId="{78FAFE30-8700-894C-9454-2EF01236E4C1}" destId="{E1744124-E58B-0543-906C-657A1857BD3A}" srcOrd="0" destOrd="0" presId="urn:microsoft.com/office/officeart/2008/layout/VerticalCurv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788EEB-B085-EB41-91BF-A810B11C3DFE}"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9EECBEFF-96F2-AC45-B935-FB5827C2A70C}">
      <dgm:prSet phldrT="[Text]"/>
      <dgm:spPr>
        <a:solidFill>
          <a:srgbClr val="7030A0"/>
        </a:solidFill>
      </dgm:spPr>
      <dgm:t>
        <a:bodyPr/>
        <a:lstStyle/>
        <a:p>
          <a:pPr>
            <a:buFont typeface="Arial" panose="020B0604020202020204" pitchFamily="34" charset="0"/>
            <a:buChar char="•"/>
          </a:pP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Background</a:t>
          </a:r>
          <a:r>
            <a:rPr kumimoji="1" lang="zh-CN" altLang="en-US"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and</a:t>
          </a:r>
          <a:r>
            <a:rPr kumimoji="1" lang="zh-CN" altLang="en-US"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Methods</a:t>
          </a:r>
          <a:endParaRPr lang="en-US" b="1" i="1" dirty="0">
            <a:solidFill>
              <a:schemeClr val="bg1"/>
            </a:solidFill>
          </a:endParaRPr>
        </a:p>
      </dgm:t>
    </dgm:pt>
    <dgm:pt modelId="{433995D5-8C32-C148-9FD4-F5682B26BF62}" type="parTrans" cxnId="{BC0D746E-0659-694B-85CD-5DB866585C29}">
      <dgm:prSet/>
      <dgm:spPr/>
      <dgm:t>
        <a:bodyPr/>
        <a:lstStyle/>
        <a:p>
          <a:endParaRPr lang="en-US"/>
        </a:p>
      </dgm:t>
    </dgm:pt>
    <dgm:pt modelId="{4E800DDC-E4CD-B34B-B51E-A0E6857FC6F1}" type="sibTrans" cxnId="{BC0D746E-0659-694B-85CD-5DB866585C29}">
      <dgm:prSet/>
      <dgm:spPr/>
      <dgm:t>
        <a:bodyPr/>
        <a:lstStyle/>
        <a:p>
          <a:endParaRPr lang="en-US" b="1" i="1">
            <a:solidFill>
              <a:schemeClr val="bg1"/>
            </a:solidFill>
          </a:endParaRPr>
        </a:p>
      </dgm:t>
    </dgm:pt>
    <dgm:pt modelId="{275B29BF-A91D-D74A-B040-08F742E64F1D}">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Selected Supercomputer</a:t>
          </a:r>
        </a:p>
      </dgm:t>
    </dgm:pt>
    <dgm:pt modelId="{0F54059D-C278-3F41-9860-C0B4A847BCAE}" type="parTrans" cxnId="{7A81A5D1-5546-CF42-BDBC-473527E7291B}">
      <dgm:prSet/>
      <dgm:spPr/>
      <dgm:t>
        <a:bodyPr/>
        <a:lstStyle/>
        <a:p>
          <a:endParaRPr lang="en-US"/>
        </a:p>
      </dgm:t>
    </dgm:pt>
    <dgm:pt modelId="{F78FFB72-2C6F-424F-90EE-6B71C9BCB5DE}" type="sibTrans" cxnId="{7A81A5D1-5546-CF42-BDBC-473527E7291B}">
      <dgm:prSet/>
      <dgm:spPr/>
      <dgm:t>
        <a:bodyPr/>
        <a:lstStyle/>
        <a:p>
          <a:endParaRPr lang="en-US"/>
        </a:p>
      </dgm:t>
    </dgm:pt>
    <dgm:pt modelId="{24E888F8-37E1-874D-8393-CC93B9615A81}">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Optimization Approaches</a:t>
          </a:r>
        </a:p>
      </dgm:t>
    </dgm:pt>
    <dgm:pt modelId="{CCB175E8-CECE-A448-A090-A7A8F05B19B6}" type="parTrans" cxnId="{40EE814C-AFC4-1F4C-A551-E6C78911B8CE}">
      <dgm:prSet/>
      <dgm:spPr/>
      <dgm:t>
        <a:bodyPr/>
        <a:lstStyle/>
        <a:p>
          <a:endParaRPr lang="en-US"/>
        </a:p>
      </dgm:t>
    </dgm:pt>
    <dgm:pt modelId="{D0C2BCED-F29E-F449-A5F8-9789850BFE1C}" type="sibTrans" cxnId="{40EE814C-AFC4-1F4C-A551-E6C78911B8CE}">
      <dgm:prSet/>
      <dgm:spPr/>
      <dgm:t>
        <a:bodyPr/>
        <a:lstStyle/>
        <a:p>
          <a:endParaRPr lang="en-US"/>
        </a:p>
      </dgm:t>
    </dgm:pt>
    <dgm:pt modelId="{0A272B47-E108-0249-8509-C9F32F74F0A5}">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Performance and Earthquake Simulations</a:t>
          </a:r>
        </a:p>
      </dgm:t>
    </dgm:pt>
    <dgm:pt modelId="{75D2ECA6-42A8-8A40-8464-19D72A000135}" type="parTrans" cxnId="{D3F3A2EF-1B4E-CA4F-A24D-91B38D56C7CA}">
      <dgm:prSet/>
      <dgm:spPr/>
      <dgm:t>
        <a:bodyPr/>
        <a:lstStyle/>
        <a:p>
          <a:endParaRPr lang="en-US"/>
        </a:p>
      </dgm:t>
    </dgm:pt>
    <dgm:pt modelId="{AB157C08-B2F8-3B44-B1DD-C4DDFD864ACC}" type="sibTrans" cxnId="{D3F3A2EF-1B4E-CA4F-A24D-91B38D56C7CA}">
      <dgm:prSet/>
      <dgm:spPr/>
      <dgm:t>
        <a:bodyPr/>
        <a:lstStyle/>
        <a:p>
          <a:endParaRPr lang="en-US"/>
        </a:p>
      </dgm:t>
    </dgm:pt>
    <dgm:pt modelId="{25ACB518-2354-D946-A52B-4BDF1733780A}">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Conclusion</a:t>
          </a:r>
        </a:p>
      </dgm:t>
    </dgm:pt>
    <dgm:pt modelId="{A8EE283F-E13C-AE45-9BA9-71311643DCE6}" type="parTrans" cxnId="{4F2AD445-79BF-C64F-B7D8-FF0F16D60059}">
      <dgm:prSet/>
      <dgm:spPr/>
      <dgm:t>
        <a:bodyPr/>
        <a:lstStyle/>
        <a:p>
          <a:endParaRPr lang="en-US"/>
        </a:p>
      </dgm:t>
    </dgm:pt>
    <dgm:pt modelId="{35C92A2F-D3A7-8340-8FA9-FDAB5A474AB2}" type="sibTrans" cxnId="{4F2AD445-79BF-C64F-B7D8-FF0F16D60059}">
      <dgm:prSet/>
      <dgm:spPr/>
      <dgm:t>
        <a:bodyPr/>
        <a:lstStyle/>
        <a:p>
          <a:endParaRPr lang="en-US"/>
        </a:p>
      </dgm:t>
    </dgm:pt>
    <dgm:pt modelId="{781047FB-2CE7-9E4F-A2D7-ACEBE50CE741}" type="pres">
      <dgm:prSet presAssocID="{DB788EEB-B085-EB41-91BF-A810B11C3DFE}" presName="Name0" presStyleCnt="0">
        <dgm:presLayoutVars>
          <dgm:chMax val="7"/>
          <dgm:chPref val="7"/>
          <dgm:dir/>
        </dgm:presLayoutVars>
      </dgm:prSet>
      <dgm:spPr/>
    </dgm:pt>
    <dgm:pt modelId="{B4B76FB5-EA6E-4941-98C9-489E3D3119E0}" type="pres">
      <dgm:prSet presAssocID="{DB788EEB-B085-EB41-91BF-A810B11C3DFE}" presName="Name1" presStyleCnt="0"/>
      <dgm:spPr/>
    </dgm:pt>
    <dgm:pt modelId="{2370BB04-9C8E-954F-A5E9-9A97ACB0F442}" type="pres">
      <dgm:prSet presAssocID="{DB788EEB-B085-EB41-91BF-A810B11C3DFE}" presName="cycle" presStyleCnt="0"/>
      <dgm:spPr/>
    </dgm:pt>
    <dgm:pt modelId="{C6CB13FE-A66B-EE4B-A053-FD594DC62255}" type="pres">
      <dgm:prSet presAssocID="{DB788EEB-B085-EB41-91BF-A810B11C3DFE}" presName="srcNode" presStyleLbl="node1" presStyleIdx="0" presStyleCnt="5"/>
      <dgm:spPr/>
    </dgm:pt>
    <dgm:pt modelId="{493E0B42-C808-5C48-8B79-4AC648DEFA2F}" type="pres">
      <dgm:prSet presAssocID="{DB788EEB-B085-EB41-91BF-A810B11C3DFE}" presName="conn" presStyleLbl="parChTrans1D2" presStyleIdx="0" presStyleCnt="1"/>
      <dgm:spPr/>
    </dgm:pt>
    <dgm:pt modelId="{9BE3924F-2BC9-D249-907B-D744BDDB7062}" type="pres">
      <dgm:prSet presAssocID="{DB788EEB-B085-EB41-91BF-A810B11C3DFE}" presName="extraNode" presStyleLbl="node1" presStyleIdx="0" presStyleCnt="5"/>
      <dgm:spPr/>
    </dgm:pt>
    <dgm:pt modelId="{0AEBAE12-9154-FC4B-ABFE-B7281F107A05}" type="pres">
      <dgm:prSet presAssocID="{DB788EEB-B085-EB41-91BF-A810B11C3DFE}" presName="dstNode" presStyleLbl="node1" presStyleIdx="0" presStyleCnt="5"/>
      <dgm:spPr/>
    </dgm:pt>
    <dgm:pt modelId="{43E3470B-54CF-7C46-A19A-9A2245A38312}" type="pres">
      <dgm:prSet presAssocID="{9EECBEFF-96F2-AC45-B935-FB5827C2A70C}" presName="text_1" presStyleLbl="node1" presStyleIdx="0" presStyleCnt="5">
        <dgm:presLayoutVars>
          <dgm:bulletEnabled val="1"/>
        </dgm:presLayoutVars>
      </dgm:prSet>
      <dgm:spPr/>
    </dgm:pt>
    <dgm:pt modelId="{17B0CA82-7F3E-EA4F-B878-FE95AC036FF4}" type="pres">
      <dgm:prSet presAssocID="{9EECBEFF-96F2-AC45-B935-FB5827C2A70C}" presName="accent_1" presStyleCnt="0"/>
      <dgm:spPr/>
    </dgm:pt>
    <dgm:pt modelId="{B41B2BF7-281C-E944-B0A1-6FAE3B74D5B0}" type="pres">
      <dgm:prSet presAssocID="{9EECBEFF-96F2-AC45-B935-FB5827C2A70C}" presName="accentRepeatNode" presStyleLbl="solidFgAcc1" presStyleIdx="0" presStyleCnt="5"/>
      <dgm:spPr/>
    </dgm:pt>
    <dgm:pt modelId="{340F2338-0158-D74D-A4B9-3A22A1DE5CDB}" type="pres">
      <dgm:prSet presAssocID="{275B29BF-A91D-D74A-B040-08F742E64F1D}" presName="text_2" presStyleLbl="node1" presStyleIdx="1" presStyleCnt="5">
        <dgm:presLayoutVars>
          <dgm:bulletEnabled val="1"/>
        </dgm:presLayoutVars>
      </dgm:prSet>
      <dgm:spPr/>
    </dgm:pt>
    <dgm:pt modelId="{68EE062C-DE84-4747-850F-3963F7BD2359}" type="pres">
      <dgm:prSet presAssocID="{275B29BF-A91D-D74A-B040-08F742E64F1D}" presName="accent_2" presStyleCnt="0"/>
      <dgm:spPr/>
    </dgm:pt>
    <dgm:pt modelId="{17F430D8-3747-AE4D-900C-B78A1AF67868}" type="pres">
      <dgm:prSet presAssocID="{275B29BF-A91D-D74A-B040-08F742E64F1D}" presName="accentRepeatNode" presStyleLbl="solidFgAcc1" presStyleIdx="1" presStyleCnt="5"/>
      <dgm:spPr/>
    </dgm:pt>
    <dgm:pt modelId="{4AC0D0ED-3E6E-474B-A097-84D43DD40390}" type="pres">
      <dgm:prSet presAssocID="{24E888F8-37E1-874D-8393-CC93B9615A81}" presName="text_3" presStyleLbl="node1" presStyleIdx="2" presStyleCnt="5">
        <dgm:presLayoutVars>
          <dgm:bulletEnabled val="1"/>
        </dgm:presLayoutVars>
      </dgm:prSet>
      <dgm:spPr/>
    </dgm:pt>
    <dgm:pt modelId="{E17BB3E4-45A2-6B4F-A8F2-5C3591209269}" type="pres">
      <dgm:prSet presAssocID="{24E888F8-37E1-874D-8393-CC93B9615A81}" presName="accent_3" presStyleCnt="0"/>
      <dgm:spPr/>
    </dgm:pt>
    <dgm:pt modelId="{57B6003F-5D03-4A41-A2D9-F2579CAF4510}" type="pres">
      <dgm:prSet presAssocID="{24E888F8-37E1-874D-8393-CC93B9615A81}" presName="accentRepeatNode" presStyleLbl="solidFgAcc1" presStyleIdx="2" presStyleCnt="5"/>
      <dgm:spPr/>
    </dgm:pt>
    <dgm:pt modelId="{572AF5FC-1E2C-844E-8A0B-BCA12A1DFBDE}" type="pres">
      <dgm:prSet presAssocID="{0A272B47-E108-0249-8509-C9F32F74F0A5}" presName="text_4" presStyleLbl="node1" presStyleIdx="3" presStyleCnt="5">
        <dgm:presLayoutVars>
          <dgm:bulletEnabled val="1"/>
        </dgm:presLayoutVars>
      </dgm:prSet>
      <dgm:spPr/>
    </dgm:pt>
    <dgm:pt modelId="{780CB885-50D8-DF42-8D2B-9DD97E59F9F3}" type="pres">
      <dgm:prSet presAssocID="{0A272B47-E108-0249-8509-C9F32F74F0A5}" presName="accent_4" presStyleCnt="0"/>
      <dgm:spPr/>
    </dgm:pt>
    <dgm:pt modelId="{FCC2628C-3A9B-6443-8405-FCBD5DBF1610}" type="pres">
      <dgm:prSet presAssocID="{0A272B47-E108-0249-8509-C9F32F74F0A5}" presName="accentRepeatNode" presStyleLbl="solidFgAcc1" presStyleIdx="3" presStyleCnt="5"/>
      <dgm:spPr/>
    </dgm:pt>
    <dgm:pt modelId="{0F0C7C12-3983-7B40-AC00-4FFF26795921}" type="pres">
      <dgm:prSet presAssocID="{25ACB518-2354-D946-A52B-4BDF1733780A}" presName="text_5" presStyleLbl="node1" presStyleIdx="4" presStyleCnt="5">
        <dgm:presLayoutVars>
          <dgm:bulletEnabled val="1"/>
        </dgm:presLayoutVars>
      </dgm:prSet>
      <dgm:spPr/>
    </dgm:pt>
    <dgm:pt modelId="{78FAFE30-8700-894C-9454-2EF01236E4C1}" type="pres">
      <dgm:prSet presAssocID="{25ACB518-2354-D946-A52B-4BDF1733780A}" presName="accent_5" presStyleCnt="0"/>
      <dgm:spPr/>
    </dgm:pt>
    <dgm:pt modelId="{E1744124-E58B-0543-906C-657A1857BD3A}" type="pres">
      <dgm:prSet presAssocID="{25ACB518-2354-D946-A52B-4BDF1733780A}" presName="accentRepeatNode" presStyleLbl="solidFgAcc1" presStyleIdx="4" presStyleCnt="5"/>
      <dgm:spPr/>
    </dgm:pt>
  </dgm:ptLst>
  <dgm:cxnLst>
    <dgm:cxn modelId="{88957E02-7018-1344-826D-AFA56CB78EBA}" type="presOf" srcId="{24E888F8-37E1-874D-8393-CC93B9615A81}" destId="{4AC0D0ED-3E6E-474B-A097-84D43DD40390}" srcOrd="0" destOrd="0" presId="urn:microsoft.com/office/officeart/2008/layout/VerticalCurvedList"/>
    <dgm:cxn modelId="{9C71651A-6834-4246-B2D1-B7920663E758}" type="presOf" srcId="{275B29BF-A91D-D74A-B040-08F742E64F1D}" destId="{340F2338-0158-D74D-A4B9-3A22A1DE5CDB}" srcOrd="0" destOrd="0" presId="urn:microsoft.com/office/officeart/2008/layout/VerticalCurvedList"/>
    <dgm:cxn modelId="{2C3F7A3D-CF34-7441-B4FB-CBCD4BE2AF7C}" type="presOf" srcId="{9EECBEFF-96F2-AC45-B935-FB5827C2A70C}" destId="{43E3470B-54CF-7C46-A19A-9A2245A38312}" srcOrd="0" destOrd="0" presId="urn:microsoft.com/office/officeart/2008/layout/VerticalCurvedList"/>
    <dgm:cxn modelId="{4F2AD445-79BF-C64F-B7D8-FF0F16D60059}" srcId="{DB788EEB-B085-EB41-91BF-A810B11C3DFE}" destId="{25ACB518-2354-D946-A52B-4BDF1733780A}" srcOrd="4" destOrd="0" parTransId="{A8EE283F-E13C-AE45-9BA9-71311643DCE6}" sibTransId="{35C92A2F-D3A7-8340-8FA9-FDAB5A474AB2}"/>
    <dgm:cxn modelId="{EB2FB147-14DA-9D4D-8C98-229E697E0885}" type="presOf" srcId="{4E800DDC-E4CD-B34B-B51E-A0E6857FC6F1}" destId="{493E0B42-C808-5C48-8B79-4AC648DEFA2F}" srcOrd="0" destOrd="0" presId="urn:microsoft.com/office/officeart/2008/layout/VerticalCurvedList"/>
    <dgm:cxn modelId="{40EE814C-AFC4-1F4C-A551-E6C78911B8CE}" srcId="{DB788EEB-B085-EB41-91BF-A810B11C3DFE}" destId="{24E888F8-37E1-874D-8393-CC93B9615A81}" srcOrd="2" destOrd="0" parTransId="{CCB175E8-CECE-A448-A090-A7A8F05B19B6}" sibTransId="{D0C2BCED-F29E-F449-A5F8-9789850BFE1C}"/>
    <dgm:cxn modelId="{BC0D746E-0659-694B-85CD-5DB866585C29}" srcId="{DB788EEB-B085-EB41-91BF-A810B11C3DFE}" destId="{9EECBEFF-96F2-AC45-B935-FB5827C2A70C}" srcOrd="0" destOrd="0" parTransId="{433995D5-8C32-C148-9FD4-F5682B26BF62}" sibTransId="{4E800DDC-E4CD-B34B-B51E-A0E6857FC6F1}"/>
    <dgm:cxn modelId="{F3761374-F4AC-FB4C-AEEC-EBE216FEB140}" type="presOf" srcId="{25ACB518-2354-D946-A52B-4BDF1733780A}" destId="{0F0C7C12-3983-7B40-AC00-4FFF26795921}" srcOrd="0" destOrd="0" presId="urn:microsoft.com/office/officeart/2008/layout/VerticalCurvedList"/>
    <dgm:cxn modelId="{77ECB286-BAF0-014D-8CDF-28B1427E27AC}" type="presOf" srcId="{0A272B47-E108-0249-8509-C9F32F74F0A5}" destId="{572AF5FC-1E2C-844E-8A0B-BCA12A1DFBDE}" srcOrd="0" destOrd="0" presId="urn:microsoft.com/office/officeart/2008/layout/VerticalCurvedList"/>
    <dgm:cxn modelId="{7A81A5D1-5546-CF42-BDBC-473527E7291B}" srcId="{DB788EEB-B085-EB41-91BF-A810B11C3DFE}" destId="{275B29BF-A91D-D74A-B040-08F742E64F1D}" srcOrd="1" destOrd="0" parTransId="{0F54059D-C278-3F41-9860-C0B4A847BCAE}" sibTransId="{F78FFB72-2C6F-424F-90EE-6B71C9BCB5DE}"/>
    <dgm:cxn modelId="{ED9475D3-25A0-5348-9FEB-AA292A7F6073}" type="presOf" srcId="{DB788EEB-B085-EB41-91BF-A810B11C3DFE}" destId="{781047FB-2CE7-9E4F-A2D7-ACEBE50CE741}" srcOrd="0" destOrd="0" presId="urn:microsoft.com/office/officeart/2008/layout/VerticalCurvedList"/>
    <dgm:cxn modelId="{D3F3A2EF-1B4E-CA4F-A24D-91B38D56C7CA}" srcId="{DB788EEB-B085-EB41-91BF-A810B11C3DFE}" destId="{0A272B47-E108-0249-8509-C9F32F74F0A5}" srcOrd="3" destOrd="0" parTransId="{75D2ECA6-42A8-8A40-8464-19D72A000135}" sibTransId="{AB157C08-B2F8-3B44-B1DD-C4DDFD864ACC}"/>
    <dgm:cxn modelId="{4D2BF7DD-29BB-6B4B-9112-2774135412FE}" type="presParOf" srcId="{781047FB-2CE7-9E4F-A2D7-ACEBE50CE741}" destId="{B4B76FB5-EA6E-4941-98C9-489E3D3119E0}" srcOrd="0" destOrd="0" presId="urn:microsoft.com/office/officeart/2008/layout/VerticalCurvedList"/>
    <dgm:cxn modelId="{CD7CF18A-ACA7-9344-A0BC-442339CE7E15}" type="presParOf" srcId="{B4B76FB5-EA6E-4941-98C9-489E3D3119E0}" destId="{2370BB04-9C8E-954F-A5E9-9A97ACB0F442}" srcOrd="0" destOrd="0" presId="urn:microsoft.com/office/officeart/2008/layout/VerticalCurvedList"/>
    <dgm:cxn modelId="{7F37C030-9E57-474A-A12B-B6BBE1E2C11B}" type="presParOf" srcId="{2370BB04-9C8E-954F-A5E9-9A97ACB0F442}" destId="{C6CB13FE-A66B-EE4B-A053-FD594DC62255}" srcOrd="0" destOrd="0" presId="urn:microsoft.com/office/officeart/2008/layout/VerticalCurvedList"/>
    <dgm:cxn modelId="{769953DD-FA7E-6E43-84F8-285401727BC3}" type="presParOf" srcId="{2370BB04-9C8E-954F-A5E9-9A97ACB0F442}" destId="{493E0B42-C808-5C48-8B79-4AC648DEFA2F}" srcOrd="1" destOrd="0" presId="urn:microsoft.com/office/officeart/2008/layout/VerticalCurvedList"/>
    <dgm:cxn modelId="{0E26C253-4A9A-AB4F-9E96-E2D2A2B106B0}" type="presParOf" srcId="{2370BB04-9C8E-954F-A5E9-9A97ACB0F442}" destId="{9BE3924F-2BC9-D249-907B-D744BDDB7062}" srcOrd="2" destOrd="0" presId="urn:microsoft.com/office/officeart/2008/layout/VerticalCurvedList"/>
    <dgm:cxn modelId="{083D9A51-CC2A-4944-A560-52C18266CBEB}" type="presParOf" srcId="{2370BB04-9C8E-954F-A5E9-9A97ACB0F442}" destId="{0AEBAE12-9154-FC4B-ABFE-B7281F107A05}" srcOrd="3" destOrd="0" presId="urn:microsoft.com/office/officeart/2008/layout/VerticalCurvedList"/>
    <dgm:cxn modelId="{96B5A7E3-AB5A-084F-B91A-9CE80FB3DD8F}" type="presParOf" srcId="{B4B76FB5-EA6E-4941-98C9-489E3D3119E0}" destId="{43E3470B-54CF-7C46-A19A-9A2245A38312}" srcOrd="1" destOrd="0" presId="urn:microsoft.com/office/officeart/2008/layout/VerticalCurvedList"/>
    <dgm:cxn modelId="{302D4522-313A-2F48-B751-4B0D8588EE99}" type="presParOf" srcId="{B4B76FB5-EA6E-4941-98C9-489E3D3119E0}" destId="{17B0CA82-7F3E-EA4F-B878-FE95AC036FF4}" srcOrd="2" destOrd="0" presId="urn:microsoft.com/office/officeart/2008/layout/VerticalCurvedList"/>
    <dgm:cxn modelId="{ED406A31-C83B-1549-8128-5A19C897B748}" type="presParOf" srcId="{17B0CA82-7F3E-EA4F-B878-FE95AC036FF4}" destId="{B41B2BF7-281C-E944-B0A1-6FAE3B74D5B0}" srcOrd="0" destOrd="0" presId="urn:microsoft.com/office/officeart/2008/layout/VerticalCurvedList"/>
    <dgm:cxn modelId="{3773D026-FD1F-FB4F-8190-B3A37CB6747B}" type="presParOf" srcId="{B4B76FB5-EA6E-4941-98C9-489E3D3119E0}" destId="{340F2338-0158-D74D-A4B9-3A22A1DE5CDB}" srcOrd="3" destOrd="0" presId="urn:microsoft.com/office/officeart/2008/layout/VerticalCurvedList"/>
    <dgm:cxn modelId="{385F2508-9F7E-B347-A680-B0667B8FF92F}" type="presParOf" srcId="{B4B76FB5-EA6E-4941-98C9-489E3D3119E0}" destId="{68EE062C-DE84-4747-850F-3963F7BD2359}" srcOrd="4" destOrd="0" presId="urn:microsoft.com/office/officeart/2008/layout/VerticalCurvedList"/>
    <dgm:cxn modelId="{677DCA26-0BD3-A248-BEFE-6FD8A2023F48}" type="presParOf" srcId="{68EE062C-DE84-4747-850F-3963F7BD2359}" destId="{17F430D8-3747-AE4D-900C-B78A1AF67868}" srcOrd="0" destOrd="0" presId="urn:microsoft.com/office/officeart/2008/layout/VerticalCurvedList"/>
    <dgm:cxn modelId="{307CFEC5-97F8-D141-8EBB-A26B9034DAA0}" type="presParOf" srcId="{B4B76FB5-EA6E-4941-98C9-489E3D3119E0}" destId="{4AC0D0ED-3E6E-474B-A097-84D43DD40390}" srcOrd="5" destOrd="0" presId="urn:microsoft.com/office/officeart/2008/layout/VerticalCurvedList"/>
    <dgm:cxn modelId="{4BC23ACD-CD91-5149-83B0-68280F49A533}" type="presParOf" srcId="{B4B76FB5-EA6E-4941-98C9-489E3D3119E0}" destId="{E17BB3E4-45A2-6B4F-A8F2-5C3591209269}" srcOrd="6" destOrd="0" presId="urn:microsoft.com/office/officeart/2008/layout/VerticalCurvedList"/>
    <dgm:cxn modelId="{5E4BA924-D0F3-B845-BA41-B20A9DFE28F3}" type="presParOf" srcId="{E17BB3E4-45A2-6B4F-A8F2-5C3591209269}" destId="{57B6003F-5D03-4A41-A2D9-F2579CAF4510}" srcOrd="0" destOrd="0" presId="urn:microsoft.com/office/officeart/2008/layout/VerticalCurvedList"/>
    <dgm:cxn modelId="{81DBFFBA-7101-D34A-BD91-1DBE52EB1C25}" type="presParOf" srcId="{B4B76FB5-EA6E-4941-98C9-489E3D3119E0}" destId="{572AF5FC-1E2C-844E-8A0B-BCA12A1DFBDE}" srcOrd="7" destOrd="0" presId="urn:microsoft.com/office/officeart/2008/layout/VerticalCurvedList"/>
    <dgm:cxn modelId="{6CBAAC31-1355-BE45-AFEF-805F2C09ACFD}" type="presParOf" srcId="{B4B76FB5-EA6E-4941-98C9-489E3D3119E0}" destId="{780CB885-50D8-DF42-8D2B-9DD97E59F9F3}" srcOrd="8" destOrd="0" presId="urn:microsoft.com/office/officeart/2008/layout/VerticalCurvedList"/>
    <dgm:cxn modelId="{B651AE33-BB52-CF40-B042-1C295A2DD01C}" type="presParOf" srcId="{780CB885-50D8-DF42-8D2B-9DD97E59F9F3}" destId="{FCC2628C-3A9B-6443-8405-FCBD5DBF1610}" srcOrd="0" destOrd="0" presId="urn:microsoft.com/office/officeart/2008/layout/VerticalCurvedList"/>
    <dgm:cxn modelId="{98F02616-3AEE-594D-8604-08A5F173BDA1}" type="presParOf" srcId="{B4B76FB5-EA6E-4941-98C9-489E3D3119E0}" destId="{0F0C7C12-3983-7B40-AC00-4FFF26795921}" srcOrd="9" destOrd="0" presId="urn:microsoft.com/office/officeart/2008/layout/VerticalCurvedList"/>
    <dgm:cxn modelId="{D954B375-0CCD-2E45-9DFA-EFFA471ADD82}" type="presParOf" srcId="{B4B76FB5-EA6E-4941-98C9-489E3D3119E0}" destId="{78FAFE30-8700-894C-9454-2EF01236E4C1}" srcOrd="10" destOrd="0" presId="urn:microsoft.com/office/officeart/2008/layout/VerticalCurvedList"/>
    <dgm:cxn modelId="{72F16AD5-BA23-404F-AC62-FD9CE4538A2D}" type="presParOf" srcId="{78FAFE30-8700-894C-9454-2EF01236E4C1}" destId="{E1744124-E58B-0543-906C-657A1857BD3A}" srcOrd="0" destOrd="0" presId="urn:microsoft.com/office/officeart/2008/layout/VerticalCurv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788EEB-B085-EB41-91BF-A810B11C3DFE}"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9EECBEFF-96F2-AC45-B935-FB5827C2A70C}">
      <dgm:prSet phldrT="[Text]"/>
      <dgm:spPr>
        <a:solidFill>
          <a:srgbClr val="0070C0"/>
        </a:solidFill>
      </dgm:spPr>
      <dgm:t>
        <a:bodyPr/>
        <a:lstStyle/>
        <a:p>
          <a:pPr>
            <a:buFont typeface="Arial" panose="020B0604020202020204" pitchFamily="34" charset="0"/>
            <a:buChar char="•"/>
          </a:pP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Background</a:t>
          </a:r>
          <a:r>
            <a:rPr kumimoji="1" lang="zh-CN" altLang="en-US"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and</a:t>
          </a:r>
          <a:r>
            <a:rPr kumimoji="1" lang="zh-CN" altLang="en-US"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Methods</a:t>
          </a:r>
          <a:endParaRPr lang="en-US" b="1" i="1" dirty="0">
            <a:solidFill>
              <a:schemeClr val="bg1"/>
            </a:solidFill>
          </a:endParaRPr>
        </a:p>
      </dgm:t>
    </dgm:pt>
    <dgm:pt modelId="{433995D5-8C32-C148-9FD4-F5682B26BF62}" type="parTrans" cxnId="{BC0D746E-0659-694B-85CD-5DB866585C29}">
      <dgm:prSet/>
      <dgm:spPr/>
      <dgm:t>
        <a:bodyPr/>
        <a:lstStyle/>
        <a:p>
          <a:endParaRPr lang="en-US"/>
        </a:p>
      </dgm:t>
    </dgm:pt>
    <dgm:pt modelId="{4E800DDC-E4CD-B34B-B51E-A0E6857FC6F1}" type="sibTrans" cxnId="{BC0D746E-0659-694B-85CD-5DB866585C29}">
      <dgm:prSet/>
      <dgm:spPr/>
      <dgm:t>
        <a:bodyPr/>
        <a:lstStyle/>
        <a:p>
          <a:endParaRPr lang="en-US" b="1" i="1">
            <a:solidFill>
              <a:schemeClr val="bg1"/>
            </a:solidFill>
          </a:endParaRPr>
        </a:p>
      </dgm:t>
    </dgm:pt>
    <dgm:pt modelId="{275B29BF-A91D-D74A-B040-08F742E64F1D}">
      <dgm:prSet/>
      <dgm:spPr>
        <a:solidFill>
          <a:srgbClr val="7030A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Selected Supercomputer</a:t>
          </a:r>
        </a:p>
      </dgm:t>
    </dgm:pt>
    <dgm:pt modelId="{0F54059D-C278-3F41-9860-C0B4A847BCAE}" type="parTrans" cxnId="{7A81A5D1-5546-CF42-BDBC-473527E7291B}">
      <dgm:prSet/>
      <dgm:spPr/>
      <dgm:t>
        <a:bodyPr/>
        <a:lstStyle/>
        <a:p>
          <a:endParaRPr lang="en-US"/>
        </a:p>
      </dgm:t>
    </dgm:pt>
    <dgm:pt modelId="{F78FFB72-2C6F-424F-90EE-6B71C9BCB5DE}" type="sibTrans" cxnId="{7A81A5D1-5546-CF42-BDBC-473527E7291B}">
      <dgm:prSet/>
      <dgm:spPr/>
      <dgm:t>
        <a:bodyPr/>
        <a:lstStyle/>
        <a:p>
          <a:endParaRPr lang="en-US"/>
        </a:p>
      </dgm:t>
    </dgm:pt>
    <dgm:pt modelId="{24E888F8-37E1-874D-8393-CC93B9615A81}">
      <dgm:prSet/>
      <dgm:spPr>
        <a:solidFill>
          <a:srgbClr val="0070C0"/>
        </a:solidFill>
      </dgm:spPr>
      <dgm:t>
        <a:bodyPr/>
        <a:lstStyle/>
        <a:p>
          <a:r>
            <a:rPr kumimoji="1" lang="en-US" altLang="zh-CN" b="1" i="1">
              <a:solidFill>
                <a:schemeClr val="bg1"/>
              </a:solidFill>
              <a:latin typeface="Times New Roman" panose="02020603050405020304" pitchFamily="18" charset="0"/>
              <a:ea typeface="STXinwei" panose="02010800040101010101" pitchFamily="2" charset="-122"/>
              <a:cs typeface="Times New Roman" panose="02020603050405020304" pitchFamily="18" charset="0"/>
            </a:rPr>
            <a:t>Optimization Approaches</a:t>
          </a:r>
          <a:endPar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endParaRPr>
        </a:p>
      </dgm:t>
    </dgm:pt>
    <dgm:pt modelId="{CCB175E8-CECE-A448-A090-A7A8F05B19B6}" type="parTrans" cxnId="{40EE814C-AFC4-1F4C-A551-E6C78911B8CE}">
      <dgm:prSet/>
      <dgm:spPr/>
      <dgm:t>
        <a:bodyPr/>
        <a:lstStyle/>
        <a:p>
          <a:endParaRPr lang="en-US"/>
        </a:p>
      </dgm:t>
    </dgm:pt>
    <dgm:pt modelId="{D0C2BCED-F29E-F449-A5F8-9789850BFE1C}" type="sibTrans" cxnId="{40EE814C-AFC4-1F4C-A551-E6C78911B8CE}">
      <dgm:prSet/>
      <dgm:spPr/>
      <dgm:t>
        <a:bodyPr/>
        <a:lstStyle/>
        <a:p>
          <a:endParaRPr lang="en-US"/>
        </a:p>
      </dgm:t>
    </dgm:pt>
    <dgm:pt modelId="{0A272B47-E108-0249-8509-C9F32F74F0A5}">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Performance and Earthquake Simulations</a:t>
          </a:r>
        </a:p>
      </dgm:t>
    </dgm:pt>
    <dgm:pt modelId="{75D2ECA6-42A8-8A40-8464-19D72A000135}" type="parTrans" cxnId="{D3F3A2EF-1B4E-CA4F-A24D-91B38D56C7CA}">
      <dgm:prSet/>
      <dgm:spPr/>
      <dgm:t>
        <a:bodyPr/>
        <a:lstStyle/>
        <a:p>
          <a:endParaRPr lang="en-US"/>
        </a:p>
      </dgm:t>
    </dgm:pt>
    <dgm:pt modelId="{AB157C08-B2F8-3B44-B1DD-C4DDFD864ACC}" type="sibTrans" cxnId="{D3F3A2EF-1B4E-CA4F-A24D-91B38D56C7CA}">
      <dgm:prSet/>
      <dgm:spPr/>
      <dgm:t>
        <a:bodyPr/>
        <a:lstStyle/>
        <a:p>
          <a:endParaRPr lang="en-US"/>
        </a:p>
      </dgm:t>
    </dgm:pt>
    <dgm:pt modelId="{25ACB518-2354-D946-A52B-4BDF1733780A}">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Conclusion</a:t>
          </a:r>
        </a:p>
      </dgm:t>
    </dgm:pt>
    <dgm:pt modelId="{A8EE283F-E13C-AE45-9BA9-71311643DCE6}" type="parTrans" cxnId="{4F2AD445-79BF-C64F-B7D8-FF0F16D60059}">
      <dgm:prSet/>
      <dgm:spPr/>
      <dgm:t>
        <a:bodyPr/>
        <a:lstStyle/>
        <a:p>
          <a:endParaRPr lang="en-US"/>
        </a:p>
      </dgm:t>
    </dgm:pt>
    <dgm:pt modelId="{35C92A2F-D3A7-8340-8FA9-FDAB5A474AB2}" type="sibTrans" cxnId="{4F2AD445-79BF-C64F-B7D8-FF0F16D60059}">
      <dgm:prSet/>
      <dgm:spPr/>
      <dgm:t>
        <a:bodyPr/>
        <a:lstStyle/>
        <a:p>
          <a:endParaRPr lang="en-US"/>
        </a:p>
      </dgm:t>
    </dgm:pt>
    <dgm:pt modelId="{781047FB-2CE7-9E4F-A2D7-ACEBE50CE741}" type="pres">
      <dgm:prSet presAssocID="{DB788EEB-B085-EB41-91BF-A810B11C3DFE}" presName="Name0" presStyleCnt="0">
        <dgm:presLayoutVars>
          <dgm:chMax val="7"/>
          <dgm:chPref val="7"/>
          <dgm:dir/>
        </dgm:presLayoutVars>
      </dgm:prSet>
      <dgm:spPr/>
    </dgm:pt>
    <dgm:pt modelId="{B4B76FB5-EA6E-4941-98C9-489E3D3119E0}" type="pres">
      <dgm:prSet presAssocID="{DB788EEB-B085-EB41-91BF-A810B11C3DFE}" presName="Name1" presStyleCnt="0"/>
      <dgm:spPr/>
    </dgm:pt>
    <dgm:pt modelId="{2370BB04-9C8E-954F-A5E9-9A97ACB0F442}" type="pres">
      <dgm:prSet presAssocID="{DB788EEB-B085-EB41-91BF-A810B11C3DFE}" presName="cycle" presStyleCnt="0"/>
      <dgm:spPr/>
    </dgm:pt>
    <dgm:pt modelId="{C6CB13FE-A66B-EE4B-A053-FD594DC62255}" type="pres">
      <dgm:prSet presAssocID="{DB788EEB-B085-EB41-91BF-A810B11C3DFE}" presName="srcNode" presStyleLbl="node1" presStyleIdx="0" presStyleCnt="5"/>
      <dgm:spPr/>
    </dgm:pt>
    <dgm:pt modelId="{493E0B42-C808-5C48-8B79-4AC648DEFA2F}" type="pres">
      <dgm:prSet presAssocID="{DB788EEB-B085-EB41-91BF-A810B11C3DFE}" presName="conn" presStyleLbl="parChTrans1D2" presStyleIdx="0" presStyleCnt="1"/>
      <dgm:spPr/>
    </dgm:pt>
    <dgm:pt modelId="{9BE3924F-2BC9-D249-907B-D744BDDB7062}" type="pres">
      <dgm:prSet presAssocID="{DB788EEB-B085-EB41-91BF-A810B11C3DFE}" presName="extraNode" presStyleLbl="node1" presStyleIdx="0" presStyleCnt="5"/>
      <dgm:spPr/>
    </dgm:pt>
    <dgm:pt modelId="{0AEBAE12-9154-FC4B-ABFE-B7281F107A05}" type="pres">
      <dgm:prSet presAssocID="{DB788EEB-B085-EB41-91BF-A810B11C3DFE}" presName="dstNode" presStyleLbl="node1" presStyleIdx="0" presStyleCnt="5"/>
      <dgm:spPr/>
    </dgm:pt>
    <dgm:pt modelId="{43E3470B-54CF-7C46-A19A-9A2245A38312}" type="pres">
      <dgm:prSet presAssocID="{9EECBEFF-96F2-AC45-B935-FB5827C2A70C}" presName="text_1" presStyleLbl="node1" presStyleIdx="0" presStyleCnt="5">
        <dgm:presLayoutVars>
          <dgm:bulletEnabled val="1"/>
        </dgm:presLayoutVars>
      </dgm:prSet>
      <dgm:spPr/>
    </dgm:pt>
    <dgm:pt modelId="{17B0CA82-7F3E-EA4F-B878-FE95AC036FF4}" type="pres">
      <dgm:prSet presAssocID="{9EECBEFF-96F2-AC45-B935-FB5827C2A70C}" presName="accent_1" presStyleCnt="0"/>
      <dgm:spPr/>
    </dgm:pt>
    <dgm:pt modelId="{B41B2BF7-281C-E944-B0A1-6FAE3B74D5B0}" type="pres">
      <dgm:prSet presAssocID="{9EECBEFF-96F2-AC45-B935-FB5827C2A70C}" presName="accentRepeatNode" presStyleLbl="solidFgAcc1" presStyleIdx="0" presStyleCnt="5"/>
      <dgm:spPr/>
    </dgm:pt>
    <dgm:pt modelId="{340F2338-0158-D74D-A4B9-3A22A1DE5CDB}" type="pres">
      <dgm:prSet presAssocID="{275B29BF-A91D-D74A-B040-08F742E64F1D}" presName="text_2" presStyleLbl="node1" presStyleIdx="1" presStyleCnt="5">
        <dgm:presLayoutVars>
          <dgm:bulletEnabled val="1"/>
        </dgm:presLayoutVars>
      </dgm:prSet>
      <dgm:spPr/>
    </dgm:pt>
    <dgm:pt modelId="{68EE062C-DE84-4747-850F-3963F7BD2359}" type="pres">
      <dgm:prSet presAssocID="{275B29BF-A91D-D74A-B040-08F742E64F1D}" presName="accent_2" presStyleCnt="0"/>
      <dgm:spPr/>
    </dgm:pt>
    <dgm:pt modelId="{17F430D8-3747-AE4D-900C-B78A1AF67868}" type="pres">
      <dgm:prSet presAssocID="{275B29BF-A91D-D74A-B040-08F742E64F1D}" presName="accentRepeatNode" presStyleLbl="solidFgAcc1" presStyleIdx="1" presStyleCnt="5"/>
      <dgm:spPr/>
    </dgm:pt>
    <dgm:pt modelId="{4AC0D0ED-3E6E-474B-A097-84D43DD40390}" type="pres">
      <dgm:prSet presAssocID="{24E888F8-37E1-874D-8393-CC93B9615A81}" presName="text_3" presStyleLbl="node1" presStyleIdx="2" presStyleCnt="5">
        <dgm:presLayoutVars>
          <dgm:bulletEnabled val="1"/>
        </dgm:presLayoutVars>
      </dgm:prSet>
      <dgm:spPr/>
    </dgm:pt>
    <dgm:pt modelId="{E17BB3E4-45A2-6B4F-A8F2-5C3591209269}" type="pres">
      <dgm:prSet presAssocID="{24E888F8-37E1-874D-8393-CC93B9615A81}" presName="accent_3" presStyleCnt="0"/>
      <dgm:spPr/>
    </dgm:pt>
    <dgm:pt modelId="{57B6003F-5D03-4A41-A2D9-F2579CAF4510}" type="pres">
      <dgm:prSet presAssocID="{24E888F8-37E1-874D-8393-CC93B9615A81}" presName="accentRepeatNode" presStyleLbl="solidFgAcc1" presStyleIdx="2" presStyleCnt="5"/>
      <dgm:spPr/>
    </dgm:pt>
    <dgm:pt modelId="{572AF5FC-1E2C-844E-8A0B-BCA12A1DFBDE}" type="pres">
      <dgm:prSet presAssocID="{0A272B47-E108-0249-8509-C9F32F74F0A5}" presName="text_4" presStyleLbl="node1" presStyleIdx="3" presStyleCnt="5">
        <dgm:presLayoutVars>
          <dgm:bulletEnabled val="1"/>
        </dgm:presLayoutVars>
      </dgm:prSet>
      <dgm:spPr/>
    </dgm:pt>
    <dgm:pt modelId="{780CB885-50D8-DF42-8D2B-9DD97E59F9F3}" type="pres">
      <dgm:prSet presAssocID="{0A272B47-E108-0249-8509-C9F32F74F0A5}" presName="accent_4" presStyleCnt="0"/>
      <dgm:spPr/>
    </dgm:pt>
    <dgm:pt modelId="{FCC2628C-3A9B-6443-8405-FCBD5DBF1610}" type="pres">
      <dgm:prSet presAssocID="{0A272B47-E108-0249-8509-C9F32F74F0A5}" presName="accentRepeatNode" presStyleLbl="solidFgAcc1" presStyleIdx="3" presStyleCnt="5"/>
      <dgm:spPr/>
    </dgm:pt>
    <dgm:pt modelId="{0F0C7C12-3983-7B40-AC00-4FFF26795921}" type="pres">
      <dgm:prSet presAssocID="{25ACB518-2354-D946-A52B-4BDF1733780A}" presName="text_5" presStyleLbl="node1" presStyleIdx="4" presStyleCnt="5">
        <dgm:presLayoutVars>
          <dgm:bulletEnabled val="1"/>
        </dgm:presLayoutVars>
      </dgm:prSet>
      <dgm:spPr/>
    </dgm:pt>
    <dgm:pt modelId="{78FAFE30-8700-894C-9454-2EF01236E4C1}" type="pres">
      <dgm:prSet presAssocID="{25ACB518-2354-D946-A52B-4BDF1733780A}" presName="accent_5" presStyleCnt="0"/>
      <dgm:spPr/>
    </dgm:pt>
    <dgm:pt modelId="{E1744124-E58B-0543-906C-657A1857BD3A}" type="pres">
      <dgm:prSet presAssocID="{25ACB518-2354-D946-A52B-4BDF1733780A}" presName="accentRepeatNode" presStyleLbl="solidFgAcc1" presStyleIdx="4" presStyleCnt="5"/>
      <dgm:spPr/>
    </dgm:pt>
  </dgm:ptLst>
  <dgm:cxnLst>
    <dgm:cxn modelId="{88957E02-7018-1344-826D-AFA56CB78EBA}" type="presOf" srcId="{24E888F8-37E1-874D-8393-CC93B9615A81}" destId="{4AC0D0ED-3E6E-474B-A097-84D43DD40390}" srcOrd="0" destOrd="0" presId="urn:microsoft.com/office/officeart/2008/layout/VerticalCurvedList"/>
    <dgm:cxn modelId="{9C71651A-6834-4246-B2D1-B7920663E758}" type="presOf" srcId="{275B29BF-A91D-D74A-B040-08F742E64F1D}" destId="{340F2338-0158-D74D-A4B9-3A22A1DE5CDB}" srcOrd="0" destOrd="0" presId="urn:microsoft.com/office/officeart/2008/layout/VerticalCurvedList"/>
    <dgm:cxn modelId="{2C3F7A3D-CF34-7441-B4FB-CBCD4BE2AF7C}" type="presOf" srcId="{9EECBEFF-96F2-AC45-B935-FB5827C2A70C}" destId="{43E3470B-54CF-7C46-A19A-9A2245A38312}" srcOrd="0" destOrd="0" presId="urn:microsoft.com/office/officeart/2008/layout/VerticalCurvedList"/>
    <dgm:cxn modelId="{4F2AD445-79BF-C64F-B7D8-FF0F16D60059}" srcId="{DB788EEB-B085-EB41-91BF-A810B11C3DFE}" destId="{25ACB518-2354-D946-A52B-4BDF1733780A}" srcOrd="4" destOrd="0" parTransId="{A8EE283F-E13C-AE45-9BA9-71311643DCE6}" sibTransId="{35C92A2F-D3A7-8340-8FA9-FDAB5A474AB2}"/>
    <dgm:cxn modelId="{EB2FB147-14DA-9D4D-8C98-229E697E0885}" type="presOf" srcId="{4E800DDC-E4CD-B34B-B51E-A0E6857FC6F1}" destId="{493E0B42-C808-5C48-8B79-4AC648DEFA2F}" srcOrd="0" destOrd="0" presId="urn:microsoft.com/office/officeart/2008/layout/VerticalCurvedList"/>
    <dgm:cxn modelId="{40EE814C-AFC4-1F4C-A551-E6C78911B8CE}" srcId="{DB788EEB-B085-EB41-91BF-A810B11C3DFE}" destId="{24E888F8-37E1-874D-8393-CC93B9615A81}" srcOrd="2" destOrd="0" parTransId="{CCB175E8-CECE-A448-A090-A7A8F05B19B6}" sibTransId="{D0C2BCED-F29E-F449-A5F8-9789850BFE1C}"/>
    <dgm:cxn modelId="{BC0D746E-0659-694B-85CD-5DB866585C29}" srcId="{DB788EEB-B085-EB41-91BF-A810B11C3DFE}" destId="{9EECBEFF-96F2-AC45-B935-FB5827C2A70C}" srcOrd="0" destOrd="0" parTransId="{433995D5-8C32-C148-9FD4-F5682B26BF62}" sibTransId="{4E800DDC-E4CD-B34B-B51E-A0E6857FC6F1}"/>
    <dgm:cxn modelId="{F3761374-F4AC-FB4C-AEEC-EBE216FEB140}" type="presOf" srcId="{25ACB518-2354-D946-A52B-4BDF1733780A}" destId="{0F0C7C12-3983-7B40-AC00-4FFF26795921}" srcOrd="0" destOrd="0" presId="urn:microsoft.com/office/officeart/2008/layout/VerticalCurvedList"/>
    <dgm:cxn modelId="{77ECB286-BAF0-014D-8CDF-28B1427E27AC}" type="presOf" srcId="{0A272B47-E108-0249-8509-C9F32F74F0A5}" destId="{572AF5FC-1E2C-844E-8A0B-BCA12A1DFBDE}" srcOrd="0" destOrd="0" presId="urn:microsoft.com/office/officeart/2008/layout/VerticalCurvedList"/>
    <dgm:cxn modelId="{7A81A5D1-5546-CF42-BDBC-473527E7291B}" srcId="{DB788EEB-B085-EB41-91BF-A810B11C3DFE}" destId="{275B29BF-A91D-D74A-B040-08F742E64F1D}" srcOrd="1" destOrd="0" parTransId="{0F54059D-C278-3F41-9860-C0B4A847BCAE}" sibTransId="{F78FFB72-2C6F-424F-90EE-6B71C9BCB5DE}"/>
    <dgm:cxn modelId="{ED9475D3-25A0-5348-9FEB-AA292A7F6073}" type="presOf" srcId="{DB788EEB-B085-EB41-91BF-A810B11C3DFE}" destId="{781047FB-2CE7-9E4F-A2D7-ACEBE50CE741}" srcOrd="0" destOrd="0" presId="urn:microsoft.com/office/officeart/2008/layout/VerticalCurvedList"/>
    <dgm:cxn modelId="{D3F3A2EF-1B4E-CA4F-A24D-91B38D56C7CA}" srcId="{DB788EEB-B085-EB41-91BF-A810B11C3DFE}" destId="{0A272B47-E108-0249-8509-C9F32F74F0A5}" srcOrd="3" destOrd="0" parTransId="{75D2ECA6-42A8-8A40-8464-19D72A000135}" sibTransId="{AB157C08-B2F8-3B44-B1DD-C4DDFD864ACC}"/>
    <dgm:cxn modelId="{4D2BF7DD-29BB-6B4B-9112-2774135412FE}" type="presParOf" srcId="{781047FB-2CE7-9E4F-A2D7-ACEBE50CE741}" destId="{B4B76FB5-EA6E-4941-98C9-489E3D3119E0}" srcOrd="0" destOrd="0" presId="urn:microsoft.com/office/officeart/2008/layout/VerticalCurvedList"/>
    <dgm:cxn modelId="{CD7CF18A-ACA7-9344-A0BC-442339CE7E15}" type="presParOf" srcId="{B4B76FB5-EA6E-4941-98C9-489E3D3119E0}" destId="{2370BB04-9C8E-954F-A5E9-9A97ACB0F442}" srcOrd="0" destOrd="0" presId="urn:microsoft.com/office/officeart/2008/layout/VerticalCurvedList"/>
    <dgm:cxn modelId="{7F37C030-9E57-474A-A12B-B6BBE1E2C11B}" type="presParOf" srcId="{2370BB04-9C8E-954F-A5E9-9A97ACB0F442}" destId="{C6CB13FE-A66B-EE4B-A053-FD594DC62255}" srcOrd="0" destOrd="0" presId="urn:microsoft.com/office/officeart/2008/layout/VerticalCurvedList"/>
    <dgm:cxn modelId="{769953DD-FA7E-6E43-84F8-285401727BC3}" type="presParOf" srcId="{2370BB04-9C8E-954F-A5E9-9A97ACB0F442}" destId="{493E0B42-C808-5C48-8B79-4AC648DEFA2F}" srcOrd="1" destOrd="0" presId="urn:microsoft.com/office/officeart/2008/layout/VerticalCurvedList"/>
    <dgm:cxn modelId="{0E26C253-4A9A-AB4F-9E96-E2D2A2B106B0}" type="presParOf" srcId="{2370BB04-9C8E-954F-A5E9-9A97ACB0F442}" destId="{9BE3924F-2BC9-D249-907B-D744BDDB7062}" srcOrd="2" destOrd="0" presId="urn:microsoft.com/office/officeart/2008/layout/VerticalCurvedList"/>
    <dgm:cxn modelId="{083D9A51-CC2A-4944-A560-52C18266CBEB}" type="presParOf" srcId="{2370BB04-9C8E-954F-A5E9-9A97ACB0F442}" destId="{0AEBAE12-9154-FC4B-ABFE-B7281F107A05}" srcOrd="3" destOrd="0" presId="urn:microsoft.com/office/officeart/2008/layout/VerticalCurvedList"/>
    <dgm:cxn modelId="{96B5A7E3-AB5A-084F-B91A-9CE80FB3DD8F}" type="presParOf" srcId="{B4B76FB5-EA6E-4941-98C9-489E3D3119E0}" destId="{43E3470B-54CF-7C46-A19A-9A2245A38312}" srcOrd="1" destOrd="0" presId="urn:microsoft.com/office/officeart/2008/layout/VerticalCurvedList"/>
    <dgm:cxn modelId="{302D4522-313A-2F48-B751-4B0D8588EE99}" type="presParOf" srcId="{B4B76FB5-EA6E-4941-98C9-489E3D3119E0}" destId="{17B0CA82-7F3E-EA4F-B878-FE95AC036FF4}" srcOrd="2" destOrd="0" presId="urn:microsoft.com/office/officeart/2008/layout/VerticalCurvedList"/>
    <dgm:cxn modelId="{ED406A31-C83B-1549-8128-5A19C897B748}" type="presParOf" srcId="{17B0CA82-7F3E-EA4F-B878-FE95AC036FF4}" destId="{B41B2BF7-281C-E944-B0A1-6FAE3B74D5B0}" srcOrd="0" destOrd="0" presId="urn:microsoft.com/office/officeart/2008/layout/VerticalCurvedList"/>
    <dgm:cxn modelId="{3773D026-FD1F-FB4F-8190-B3A37CB6747B}" type="presParOf" srcId="{B4B76FB5-EA6E-4941-98C9-489E3D3119E0}" destId="{340F2338-0158-D74D-A4B9-3A22A1DE5CDB}" srcOrd="3" destOrd="0" presId="urn:microsoft.com/office/officeart/2008/layout/VerticalCurvedList"/>
    <dgm:cxn modelId="{385F2508-9F7E-B347-A680-B0667B8FF92F}" type="presParOf" srcId="{B4B76FB5-EA6E-4941-98C9-489E3D3119E0}" destId="{68EE062C-DE84-4747-850F-3963F7BD2359}" srcOrd="4" destOrd="0" presId="urn:microsoft.com/office/officeart/2008/layout/VerticalCurvedList"/>
    <dgm:cxn modelId="{677DCA26-0BD3-A248-BEFE-6FD8A2023F48}" type="presParOf" srcId="{68EE062C-DE84-4747-850F-3963F7BD2359}" destId="{17F430D8-3747-AE4D-900C-B78A1AF67868}" srcOrd="0" destOrd="0" presId="urn:microsoft.com/office/officeart/2008/layout/VerticalCurvedList"/>
    <dgm:cxn modelId="{307CFEC5-97F8-D141-8EBB-A26B9034DAA0}" type="presParOf" srcId="{B4B76FB5-EA6E-4941-98C9-489E3D3119E0}" destId="{4AC0D0ED-3E6E-474B-A097-84D43DD40390}" srcOrd="5" destOrd="0" presId="urn:microsoft.com/office/officeart/2008/layout/VerticalCurvedList"/>
    <dgm:cxn modelId="{4BC23ACD-CD91-5149-83B0-68280F49A533}" type="presParOf" srcId="{B4B76FB5-EA6E-4941-98C9-489E3D3119E0}" destId="{E17BB3E4-45A2-6B4F-A8F2-5C3591209269}" srcOrd="6" destOrd="0" presId="urn:microsoft.com/office/officeart/2008/layout/VerticalCurvedList"/>
    <dgm:cxn modelId="{5E4BA924-D0F3-B845-BA41-B20A9DFE28F3}" type="presParOf" srcId="{E17BB3E4-45A2-6B4F-A8F2-5C3591209269}" destId="{57B6003F-5D03-4A41-A2D9-F2579CAF4510}" srcOrd="0" destOrd="0" presId="urn:microsoft.com/office/officeart/2008/layout/VerticalCurvedList"/>
    <dgm:cxn modelId="{81DBFFBA-7101-D34A-BD91-1DBE52EB1C25}" type="presParOf" srcId="{B4B76FB5-EA6E-4941-98C9-489E3D3119E0}" destId="{572AF5FC-1E2C-844E-8A0B-BCA12A1DFBDE}" srcOrd="7" destOrd="0" presId="urn:microsoft.com/office/officeart/2008/layout/VerticalCurvedList"/>
    <dgm:cxn modelId="{6CBAAC31-1355-BE45-AFEF-805F2C09ACFD}" type="presParOf" srcId="{B4B76FB5-EA6E-4941-98C9-489E3D3119E0}" destId="{780CB885-50D8-DF42-8D2B-9DD97E59F9F3}" srcOrd="8" destOrd="0" presId="urn:microsoft.com/office/officeart/2008/layout/VerticalCurvedList"/>
    <dgm:cxn modelId="{B651AE33-BB52-CF40-B042-1C295A2DD01C}" type="presParOf" srcId="{780CB885-50D8-DF42-8D2B-9DD97E59F9F3}" destId="{FCC2628C-3A9B-6443-8405-FCBD5DBF1610}" srcOrd="0" destOrd="0" presId="urn:microsoft.com/office/officeart/2008/layout/VerticalCurvedList"/>
    <dgm:cxn modelId="{98F02616-3AEE-594D-8604-08A5F173BDA1}" type="presParOf" srcId="{B4B76FB5-EA6E-4941-98C9-489E3D3119E0}" destId="{0F0C7C12-3983-7B40-AC00-4FFF26795921}" srcOrd="9" destOrd="0" presId="urn:microsoft.com/office/officeart/2008/layout/VerticalCurvedList"/>
    <dgm:cxn modelId="{D954B375-0CCD-2E45-9DFA-EFFA471ADD82}" type="presParOf" srcId="{B4B76FB5-EA6E-4941-98C9-489E3D3119E0}" destId="{78FAFE30-8700-894C-9454-2EF01236E4C1}" srcOrd="10" destOrd="0" presId="urn:microsoft.com/office/officeart/2008/layout/VerticalCurvedList"/>
    <dgm:cxn modelId="{72F16AD5-BA23-404F-AC62-FD9CE4538A2D}" type="presParOf" srcId="{78FAFE30-8700-894C-9454-2EF01236E4C1}" destId="{E1744124-E58B-0543-906C-657A1857BD3A}" srcOrd="0" destOrd="0" presId="urn:microsoft.com/office/officeart/2008/layout/VerticalCurv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788EEB-B085-EB41-91BF-A810B11C3DFE}"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9EECBEFF-96F2-AC45-B935-FB5827C2A70C}">
      <dgm:prSet phldrT="[Text]"/>
      <dgm:spPr>
        <a:solidFill>
          <a:srgbClr val="0070C0"/>
        </a:solidFill>
      </dgm:spPr>
      <dgm:t>
        <a:bodyPr/>
        <a:lstStyle/>
        <a:p>
          <a:pPr>
            <a:buFont typeface="Arial" panose="020B0604020202020204" pitchFamily="34" charset="0"/>
            <a:buChar char="•"/>
          </a:pP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Background</a:t>
          </a:r>
          <a:r>
            <a:rPr kumimoji="1" lang="zh-CN" altLang="en-US"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and</a:t>
          </a:r>
          <a:r>
            <a:rPr kumimoji="1" lang="zh-CN" altLang="en-US"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Methods</a:t>
          </a:r>
          <a:endParaRPr lang="en-US" b="1" i="1" dirty="0">
            <a:solidFill>
              <a:schemeClr val="bg1"/>
            </a:solidFill>
          </a:endParaRPr>
        </a:p>
      </dgm:t>
    </dgm:pt>
    <dgm:pt modelId="{433995D5-8C32-C148-9FD4-F5682B26BF62}" type="parTrans" cxnId="{BC0D746E-0659-694B-85CD-5DB866585C29}">
      <dgm:prSet/>
      <dgm:spPr/>
      <dgm:t>
        <a:bodyPr/>
        <a:lstStyle/>
        <a:p>
          <a:endParaRPr lang="en-US"/>
        </a:p>
      </dgm:t>
    </dgm:pt>
    <dgm:pt modelId="{4E800DDC-E4CD-B34B-B51E-A0E6857FC6F1}" type="sibTrans" cxnId="{BC0D746E-0659-694B-85CD-5DB866585C29}">
      <dgm:prSet/>
      <dgm:spPr/>
      <dgm:t>
        <a:bodyPr/>
        <a:lstStyle/>
        <a:p>
          <a:endParaRPr lang="en-US" b="1" i="1">
            <a:solidFill>
              <a:schemeClr val="bg1"/>
            </a:solidFill>
          </a:endParaRPr>
        </a:p>
      </dgm:t>
    </dgm:pt>
    <dgm:pt modelId="{275B29BF-A91D-D74A-B040-08F742E64F1D}">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Selected Supercomputer</a:t>
          </a:r>
        </a:p>
      </dgm:t>
    </dgm:pt>
    <dgm:pt modelId="{0F54059D-C278-3F41-9860-C0B4A847BCAE}" type="parTrans" cxnId="{7A81A5D1-5546-CF42-BDBC-473527E7291B}">
      <dgm:prSet/>
      <dgm:spPr/>
      <dgm:t>
        <a:bodyPr/>
        <a:lstStyle/>
        <a:p>
          <a:endParaRPr lang="en-US"/>
        </a:p>
      </dgm:t>
    </dgm:pt>
    <dgm:pt modelId="{F78FFB72-2C6F-424F-90EE-6B71C9BCB5DE}" type="sibTrans" cxnId="{7A81A5D1-5546-CF42-BDBC-473527E7291B}">
      <dgm:prSet/>
      <dgm:spPr/>
      <dgm:t>
        <a:bodyPr/>
        <a:lstStyle/>
        <a:p>
          <a:endParaRPr lang="en-US"/>
        </a:p>
      </dgm:t>
    </dgm:pt>
    <dgm:pt modelId="{24E888F8-37E1-874D-8393-CC93B9615A81}">
      <dgm:prSet/>
      <dgm:spPr>
        <a:solidFill>
          <a:srgbClr val="7030A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Optimization Approaches</a:t>
          </a:r>
        </a:p>
      </dgm:t>
    </dgm:pt>
    <dgm:pt modelId="{CCB175E8-CECE-A448-A090-A7A8F05B19B6}" type="parTrans" cxnId="{40EE814C-AFC4-1F4C-A551-E6C78911B8CE}">
      <dgm:prSet/>
      <dgm:spPr/>
      <dgm:t>
        <a:bodyPr/>
        <a:lstStyle/>
        <a:p>
          <a:endParaRPr lang="en-US"/>
        </a:p>
      </dgm:t>
    </dgm:pt>
    <dgm:pt modelId="{D0C2BCED-F29E-F449-A5F8-9789850BFE1C}" type="sibTrans" cxnId="{40EE814C-AFC4-1F4C-A551-E6C78911B8CE}">
      <dgm:prSet/>
      <dgm:spPr/>
      <dgm:t>
        <a:bodyPr/>
        <a:lstStyle/>
        <a:p>
          <a:endParaRPr lang="en-US"/>
        </a:p>
      </dgm:t>
    </dgm:pt>
    <dgm:pt modelId="{0A272B47-E108-0249-8509-C9F32F74F0A5}">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Performance and Earthquake Simulations</a:t>
          </a:r>
        </a:p>
      </dgm:t>
    </dgm:pt>
    <dgm:pt modelId="{75D2ECA6-42A8-8A40-8464-19D72A000135}" type="parTrans" cxnId="{D3F3A2EF-1B4E-CA4F-A24D-91B38D56C7CA}">
      <dgm:prSet/>
      <dgm:spPr/>
      <dgm:t>
        <a:bodyPr/>
        <a:lstStyle/>
        <a:p>
          <a:endParaRPr lang="en-US"/>
        </a:p>
      </dgm:t>
    </dgm:pt>
    <dgm:pt modelId="{AB157C08-B2F8-3B44-B1DD-C4DDFD864ACC}" type="sibTrans" cxnId="{D3F3A2EF-1B4E-CA4F-A24D-91B38D56C7CA}">
      <dgm:prSet/>
      <dgm:spPr/>
      <dgm:t>
        <a:bodyPr/>
        <a:lstStyle/>
        <a:p>
          <a:endParaRPr lang="en-US"/>
        </a:p>
      </dgm:t>
    </dgm:pt>
    <dgm:pt modelId="{25ACB518-2354-D946-A52B-4BDF1733780A}">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Conclusion</a:t>
          </a:r>
        </a:p>
      </dgm:t>
    </dgm:pt>
    <dgm:pt modelId="{A8EE283F-E13C-AE45-9BA9-71311643DCE6}" type="parTrans" cxnId="{4F2AD445-79BF-C64F-B7D8-FF0F16D60059}">
      <dgm:prSet/>
      <dgm:spPr/>
      <dgm:t>
        <a:bodyPr/>
        <a:lstStyle/>
        <a:p>
          <a:endParaRPr lang="en-US"/>
        </a:p>
      </dgm:t>
    </dgm:pt>
    <dgm:pt modelId="{35C92A2F-D3A7-8340-8FA9-FDAB5A474AB2}" type="sibTrans" cxnId="{4F2AD445-79BF-C64F-B7D8-FF0F16D60059}">
      <dgm:prSet/>
      <dgm:spPr/>
      <dgm:t>
        <a:bodyPr/>
        <a:lstStyle/>
        <a:p>
          <a:endParaRPr lang="en-US"/>
        </a:p>
      </dgm:t>
    </dgm:pt>
    <dgm:pt modelId="{781047FB-2CE7-9E4F-A2D7-ACEBE50CE741}" type="pres">
      <dgm:prSet presAssocID="{DB788EEB-B085-EB41-91BF-A810B11C3DFE}" presName="Name0" presStyleCnt="0">
        <dgm:presLayoutVars>
          <dgm:chMax val="7"/>
          <dgm:chPref val="7"/>
          <dgm:dir/>
        </dgm:presLayoutVars>
      </dgm:prSet>
      <dgm:spPr/>
    </dgm:pt>
    <dgm:pt modelId="{B4B76FB5-EA6E-4941-98C9-489E3D3119E0}" type="pres">
      <dgm:prSet presAssocID="{DB788EEB-B085-EB41-91BF-A810B11C3DFE}" presName="Name1" presStyleCnt="0"/>
      <dgm:spPr/>
    </dgm:pt>
    <dgm:pt modelId="{2370BB04-9C8E-954F-A5E9-9A97ACB0F442}" type="pres">
      <dgm:prSet presAssocID="{DB788EEB-B085-EB41-91BF-A810B11C3DFE}" presName="cycle" presStyleCnt="0"/>
      <dgm:spPr/>
    </dgm:pt>
    <dgm:pt modelId="{C6CB13FE-A66B-EE4B-A053-FD594DC62255}" type="pres">
      <dgm:prSet presAssocID="{DB788EEB-B085-EB41-91BF-A810B11C3DFE}" presName="srcNode" presStyleLbl="node1" presStyleIdx="0" presStyleCnt="5"/>
      <dgm:spPr/>
    </dgm:pt>
    <dgm:pt modelId="{493E0B42-C808-5C48-8B79-4AC648DEFA2F}" type="pres">
      <dgm:prSet presAssocID="{DB788EEB-B085-EB41-91BF-A810B11C3DFE}" presName="conn" presStyleLbl="parChTrans1D2" presStyleIdx="0" presStyleCnt="1"/>
      <dgm:spPr/>
    </dgm:pt>
    <dgm:pt modelId="{9BE3924F-2BC9-D249-907B-D744BDDB7062}" type="pres">
      <dgm:prSet presAssocID="{DB788EEB-B085-EB41-91BF-A810B11C3DFE}" presName="extraNode" presStyleLbl="node1" presStyleIdx="0" presStyleCnt="5"/>
      <dgm:spPr/>
    </dgm:pt>
    <dgm:pt modelId="{0AEBAE12-9154-FC4B-ABFE-B7281F107A05}" type="pres">
      <dgm:prSet presAssocID="{DB788EEB-B085-EB41-91BF-A810B11C3DFE}" presName="dstNode" presStyleLbl="node1" presStyleIdx="0" presStyleCnt="5"/>
      <dgm:spPr/>
    </dgm:pt>
    <dgm:pt modelId="{43E3470B-54CF-7C46-A19A-9A2245A38312}" type="pres">
      <dgm:prSet presAssocID="{9EECBEFF-96F2-AC45-B935-FB5827C2A70C}" presName="text_1" presStyleLbl="node1" presStyleIdx="0" presStyleCnt="5">
        <dgm:presLayoutVars>
          <dgm:bulletEnabled val="1"/>
        </dgm:presLayoutVars>
      </dgm:prSet>
      <dgm:spPr/>
    </dgm:pt>
    <dgm:pt modelId="{17B0CA82-7F3E-EA4F-B878-FE95AC036FF4}" type="pres">
      <dgm:prSet presAssocID="{9EECBEFF-96F2-AC45-B935-FB5827C2A70C}" presName="accent_1" presStyleCnt="0"/>
      <dgm:spPr/>
    </dgm:pt>
    <dgm:pt modelId="{B41B2BF7-281C-E944-B0A1-6FAE3B74D5B0}" type="pres">
      <dgm:prSet presAssocID="{9EECBEFF-96F2-AC45-B935-FB5827C2A70C}" presName="accentRepeatNode" presStyleLbl="solidFgAcc1" presStyleIdx="0" presStyleCnt="5"/>
      <dgm:spPr/>
    </dgm:pt>
    <dgm:pt modelId="{340F2338-0158-D74D-A4B9-3A22A1DE5CDB}" type="pres">
      <dgm:prSet presAssocID="{275B29BF-A91D-D74A-B040-08F742E64F1D}" presName="text_2" presStyleLbl="node1" presStyleIdx="1" presStyleCnt="5">
        <dgm:presLayoutVars>
          <dgm:bulletEnabled val="1"/>
        </dgm:presLayoutVars>
      </dgm:prSet>
      <dgm:spPr/>
    </dgm:pt>
    <dgm:pt modelId="{68EE062C-DE84-4747-850F-3963F7BD2359}" type="pres">
      <dgm:prSet presAssocID="{275B29BF-A91D-D74A-B040-08F742E64F1D}" presName="accent_2" presStyleCnt="0"/>
      <dgm:spPr/>
    </dgm:pt>
    <dgm:pt modelId="{17F430D8-3747-AE4D-900C-B78A1AF67868}" type="pres">
      <dgm:prSet presAssocID="{275B29BF-A91D-D74A-B040-08F742E64F1D}" presName="accentRepeatNode" presStyleLbl="solidFgAcc1" presStyleIdx="1" presStyleCnt="5"/>
      <dgm:spPr/>
    </dgm:pt>
    <dgm:pt modelId="{4AC0D0ED-3E6E-474B-A097-84D43DD40390}" type="pres">
      <dgm:prSet presAssocID="{24E888F8-37E1-874D-8393-CC93B9615A81}" presName="text_3" presStyleLbl="node1" presStyleIdx="2" presStyleCnt="5">
        <dgm:presLayoutVars>
          <dgm:bulletEnabled val="1"/>
        </dgm:presLayoutVars>
      </dgm:prSet>
      <dgm:spPr/>
    </dgm:pt>
    <dgm:pt modelId="{E17BB3E4-45A2-6B4F-A8F2-5C3591209269}" type="pres">
      <dgm:prSet presAssocID="{24E888F8-37E1-874D-8393-CC93B9615A81}" presName="accent_3" presStyleCnt="0"/>
      <dgm:spPr/>
    </dgm:pt>
    <dgm:pt modelId="{57B6003F-5D03-4A41-A2D9-F2579CAF4510}" type="pres">
      <dgm:prSet presAssocID="{24E888F8-37E1-874D-8393-CC93B9615A81}" presName="accentRepeatNode" presStyleLbl="solidFgAcc1" presStyleIdx="2" presStyleCnt="5"/>
      <dgm:spPr/>
    </dgm:pt>
    <dgm:pt modelId="{572AF5FC-1E2C-844E-8A0B-BCA12A1DFBDE}" type="pres">
      <dgm:prSet presAssocID="{0A272B47-E108-0249-8509-C9F32F74F0A5}" presName="text_4" presStyleLbl="node1" presStyleIdx="3" presStyleCnt="5">
        <dgm:presLayoutVars>
          <dgm:bulletEnabled val="1"/>
        </dgm:presLayoutVars>
      </dgm:prSet>
      <dgm:spPr/>
    </dgm:pt>
    <dgm:pt modelId="{780CB885-50D8-DF42-8D2B-9DD97E59F9F3}" type="pres">
      <dgm:prSet presAssocID="{0A272B47-E108-0249-8509-C9F32F74F0A5}" presName="accent_4" presStyleCnt="0"/>
      <dgm:spPr/>
    </dgm:pt>
    <dgm:pt modelId="{FCC2628C-3A9B-6443-8405-FCBD5DBF1610}" type="pres">
      <dgm:prSet presAssocID="{0A272B47-E108-0249-8509-C9F32F74F0A5}" presName="accentRepeatNode" presStyleLbl="solidFgAcc1" presStyleIdx="3" presStyleCnt="5"/>
      <dgm:spPr/>
    </dgm:pt>
    <dgm:pt modelId="{0F0C7C12-3983-7B40-AC00-4FFF26795921}" type="pres">
      <dgm:prSet presAssocID="{25ACB518-2354-D946-A52B-4BDF1733780A}" presName="text_5" presStyleLbl="node1" presStyleIdx="4" presStyleCnt="5">
        <dgm:presLayoutVars>
          <dgm:bulletEnabled val="1"/>
        </dgm:presLayoutVars>
      </dgm:prSet>
      <dgm:spPr/>
    </dgm:pt>
    <dgm:pt modelId="{78FAFE30-8700-894C-9454-2EF01236E4C1}" type="pres">
      <dgm:prSet presAssocID="{25ACB518-2354-D946-A52B-4BDF1733780A}" presName="accent_5" presStyleCnt="0"/>
      <dgm:spPr/>
    </dgm:pt>
    <dgm:pt modelId="{E1744124-E58B-0543-906C-657A1857BD3A}" type="pres">
      <dgm:prSet presAssocID="{25ACB518-2354-D946-A52B-4BDF1733780A}" presName="accentRepeatNode" presStyleLbl="solidFgAcc1" presStyleIdx="4" presStyleCnt="5"/>
      <dgm:spPr/>
    </dgm:pt>
  </dgm:ptLst>
  <dgm:cxnLst>
    <dgm:cxn modelId="{88957E02-7018-1344-826D-AFA56CB78EBA}" type="presOf" srcId="{24E888F8-37E1-874D-8393-CC93B9615A81}" destId="{4AC0D0ED-3E6E-474B-A097-84D43DD40390}" srcOrd="0" destOrd="0" presId="urn:microsoft.com/office/officeart/2008/layout/VerticalCurvedList"/>
    <dgm:cxn modelId="{9C71651A-6834-4246-B2D1-B7920663E758}" type="presOf" srcId="{275B29BF-A91D-D74A-B040-08F742E64F1D}" destId="{340F2338-0158-D74D-A4B9-3A22A1DE5CDB}" srcOrd="0" destOrd="0" presId="urn:microsoft.com/office/officeart/2008/layout/VerticalCurvedList"/>
    <dgm:cxn modelId="{2C3F7A3D-CF34-7441-B4FB-CBCD4BE2AF7C}" type="presOf" srcId="{9EECBEFF-96F2-AC45-B935-FB5827C2A70C}" destId="{43E3470B-54CF-7C46-A19A-9A2245A38312}" srcOrd="0" destOrd="0" presId="urn:microsoft.com/office/officeart/2008/layout/VerticalCurvedList"/>
    <dgm:cxn modelId="{4F2AD445-79BF-C64F-B7D8-FF0F16D60059}" srcId="{DB788EEB-B085-EB41-91BF-A810B11C3DFE}" destId="{25ACB518-2354-D946-A52B-4BDF1733780A}" srcOrd="4" destOrd="0" parTransId="{A8EE283F-E13C-AE45-9BA9-71311643DCE6}" sibTransId="{35C92A2F-D3A7-8340-8FA9-FDAB5A474AB2}"/>
    <dgm:cxn modelId="{EB2FB147-14DA-9D4D-8C98-229E697E0885}" type="presOf" srcId="{4E800DDC-E4CD-B34B-B51E-A0E6857FC6F1}" destId="{493E0B42-C808-5C48-8B79-4AC648DEFA2F}" srcOrd="0" destOrd="0" presId="urn:microsoft.com/office/officeart/2008/layout/VerticalCurvedList"/>
    <dgm:cxn modelId="{40EE814C-AFC4-1F4C-A551-E6C78911B8CE}" srcId="{DB788EEB-B085-EB41-91BF-A810B11C3DFE}" destId="{24E888F8-37E1-874D-8393-CC93B9615A81}" srcOrd="2" destOrd="0" parTransId="{CCB175E8-CECE-A448-A090-A7A8F05B19B6}" sibTransId="{D0C2BCED-F29E-F449-A5F8-9789850BFE1C}"/>
    <dgm:cxn modelId="{BC0D746E-0659-694B-85CD-5DB866585C29}" srcId="{DB788EEB-B085-EB41-91BF-A810B11C3DFE}" destId="{9EECBEFF-96F2-AC45-B935-FB5827C2A70C}" srcOrd="0" destOrd="0" parTransId="{433995D5-8C32-C148-9FD4-F5682B26BF62}" sibTransId="{4E800DDC-E4CD-B34B-B51E-A0E6857FC6F1}"/>
    <dgm:cxn modelId="{F3761374-F4AC-FB4C-AEEC-EBE216FEB140}" type="presOf" srcId="{25ACB518-2354-D946-A52B-4BDF1733780A}" destId="{0F0C7C12-3983-7B40-AC00-4FFF26795921}" srcOrd="0" destOrd="0" presId="urn:microsoft.com/office/officeart/2008/layout/VerticalCurvedList"/>
    <dgm:cxn modelId="{77ECB286-BAF0-014D-8CDF-28B1427E27AC}" type="presOf" srcId="{0A272B47-E108-0249-8509-C9F32F74F0A5}" destId="{572AF5FC-1E2C-844E-8A0B-BCA12A1DFBDE}" srcOrd="0" destOrd="0" presId="urn:microsoft.com/office/officeart/2008/layout/VerticalCurvedList"/>
    <dgm:cxn modelId="{7A81A5D1-5546-CF42-BDBC-473527E7291B}" srcId="{DB788EEB-B085-EB41-91BF-A810B11C3DFE}" destId="{275B29BF-A91D-D74A-B040-08F742E64F1D}" srcOrd="1" destOrd="0" parTransId="{0F54059D-C278-3F41-9860-C0B4A847BCAE}" sibTransId="{F78FFB72-2C6F-424F-90EE-6B71C9BCB5DE}"/>
    <dgm:cxn modelId="{ED9475D3-25A0-5348-9FEB-AA292A7F6073}" type="presOf" srcId="{DB788EEB-B085-EB41-91BF-A810B11C3DFE}" destId="{781047FB-2CE7-9E4F-A2D7-ACEBE50CE741}" srcOrd="0" destOrd="0" presId="urn:microsoft.com/office/officeart/2008/layout/VerticalCurvedList"/>
    <dgm:cxn modelId="{D3F3A2EF-1B4E-CA4F-A24D-91B38D56C7CA}" srcId="{DB788EEB-B085-EB41-91BF-A810B11C3DFE}" destId="{0A272B47-E108-0249-8509-C9F32F74F0A5}" srcOrd="3" destOrd="0" parTransId="{75D2ECA6-42A8-8A40-8464-19D72A000135}" sibTransId="{AB157C08-B2F8-3B44-B1DD-C4DDFD864ACC}"/>
    <dgm:cxn modelId="{4D2BF7DD-29BB-6B4B-9112-2774135412FE}" type="presParOf" srcId="{781047FB-2CE7-9E4F-A2D7-ACEBE50CE741}" destId="{B4B76FB5-EA6E-4941-98C9-489E3D3119E0}" srcOrd="0" destOrd="0" presId="urn:microsoft.com/office/officeart/2008/layout/VerticalCurvedList"/>
    <dgm:cxn modelId="{CD7CF18A-ACA7-9344-A0BC-442339CE7E15}" type="presParOf" srcId="{B4B76FB5-EA6E-4941-98C9-489E3D3119E0}" destId="{2370BB04-9C8E-954F-A5E9-9A97ACB0F442}" srcOrd="0" destOrd="0" presId="urn:microsoft.com/office/officeart/2008/layout/VerticalCurvedList"/>
    <dgm:cxn modelId="{7F37C030-9E57-474A-A12B-B6BBE1E2C11B}" type="presParOf" srcId="{2370BB04-9C8E-954F-A5E9-9A97ACB0F442}" destId="{C6CB13FE-A66B-EE4B-A053-FD594DC62255}" srcOrd="0" destOrd="0" presId="urn:microsoft.com/office/officeart/2008/layout/VerticalCurvedList"/>
    <dgm:cxn modelId="{769953DD-FA7E-6E43-84F8-285401727BC3}" type="presParOf" srcId="{2370BB04-9C8E-954F-A5E9-9A97ACB0F442}" destId="{493E0B42-C808-5C48-8B79-4AC648DEFA2F}" srcOrd="1" destOrd="0" presId="urn:microsoft.com/office/officeart/2008/layout/VerticalCurvedList"/>
    <dgm:cxn modelId="{0E26C253-4A9A-AB4F-9E96-E2D2A2B106B0}" type="presParOf" srcId="{2370BB04-9C8E-954F-A5E9-9A97ACB0F442}" destId="{9BE3924F-2BC9-D249-907B-D744BDDB7062}" srcOrd="2" destOrd="0" presId="urn:microsoft.com/office/officeart/2008/layout/VerticalCurvedList"/>
    <dgm:cxn modelId="{083D9A51-CC2A-4944-A560-52C18266CBEB}" type="presParOf" srcId="{2370BB04-9C8E-954F-A5E9-9A97ACB0F442}" destId="{0AEBAE12-9154-FC4B-ABFE-B7281F107A05}" srcOrd="3" destOrd="0" presId="urn:microsoft.com/office/officeart/2008/layout/VerticalCurvedList"/>
    <dgm:cxn modelId="{96B5A7E3-AB5A-084F-B91A-9CE80FB3DD8F}" type="presParOf" srcId="{B4B76FB5-EA6E-4941-98C9-489E3D3119E0}" destId="{43E3470B-54CF-7C46-A19A-9A2245A38312}" srcOrd="1" destOrd="0" presId="urn:microsoft.com/office/officeart/2008/layout/VerticalCurvedList"/>
    <dgm:cxn modelId="{302D4522-313A-2F48-B751-4B0D8588EE99}" type="presParOf" srcId="{B4B76FB5-EA6E-4941-98C9-489E3D3119E0}" destId="{17B0CA82-7F3E-EA4F-B878-FE95AC036FF4}" srcOrd="2" destOrd="0" presId="urn:microsoft.com/office/officeart/2008/layout/VerticalCurvedList"/>
    <dgm:cxn modelId="{ED406A31-C83B-1549-8128-5A19C897B748}" type="presParOf" srcId="{17B0CA82-7F3E-EA4F-B878-FE95AC036FF4}" destId="{B41B2BF7-281C-E944-B0A1-6FAE3B74D5B0}" srcOrd="0" destOrd="0" presId="urn:microsoft.com/office/officeart/2008/layout/VerticalCurvedList"/>
    <dgm:cxn modelId="{3773D026-FD1F-FB4F-8190-B3A37CB6747B}" type="presParOf" srcId="{B4B76FB5-EA6E-4941-98C9-489E3D3119E0}" destId="{340F2338-0158-D74D-A4B9-3A22A1DE5CDB}" srcOrd="3" destOrd="0" presId="urn:microsoft.com/office/officeart/2008/layout/VerticalCurvedList"/>
    <dgm:cxn modelId="{385F2508-9F7E-B347-A680-B0667B8FF92F}" type="presParOf" srcId="{B4B76FB5-EA6E-4941-98C9-489E3D3119E0}" destId="{68EE062C-DE84-4747-850F-3963F7BD2359}" srcOrd="4" destOrd="0" presId="urn:microsoft.com/office/officeart/2008/layout/VerticalCurvedList"/>
    <dgm:cxn modelId="{677DCA26-0BD3-A248-BEFE-6FD8A2023F48}" type="presParOf" srcId="{68EE062C-DE84-4747-850F-3963F7BD2359}" destId="{17F430D8-3747-AE4D-900C-B78A1AF67868}" srcOrd="0" destOrd="0" presId="urn:microsoft.com/office/officeart/2008/layout/VerticalCurvedList"/>
    <dgm:cxn modelId="{307CFEC5-97F8-D141-8EBB-A26B9034DAA0}" type="presParOf" srcId="{B4B76FB5-EA6E-4941-98C9-489E3D3119E0}" destId="{4AC0D0ED-3E6E-474B-A097-84D43DD40390}" srcOrd="5" destOrd="0" presId="urn:microsoft.com/office/officeart/2008/layout/VerticalCurvedList"/>
    <dgm:cxn modelId="{4BC23ACD-CD91-5149-83B0-68280F49A533}" type="presParOf" srcId="{B4B76FB5-EA6E-4941-98C9-489E3D3119E0}" destId="{E17BB3E4-45A2-6B4F-A8F2-5C3591209269}" srcOrd="6" destOrd="0" presId="urn:microsoft.com/office/officeart/2008/layout/VerticalCurvedList"/>
    <dgm:cxn modelId="{5E4BA924-D0F3-B845-BA41-B20A9DFE28F3}" type="presParOf" srcId="{E17BB3E4-45A2-6B4F-A8F2-5C3591209269}" destId="{57B6003F-5D03-4A41-A2D9-F2579CAF4510}" srcOrd="0" destOrd="0" presId="urn:microsoft.com/office/officeart/2008/layout/VerticalCurvedList"/>
    <dgm:cxn modelId="{81DBFFBA-7101-D34A-BD91-1DBE52EB1C25}" type="presParOf" srcId="{B4B76FB5-EA6E-4941-98C9-489E3D3119E0}" destId="{572AF5FC-1E2C-844E-8A0B-BCA12A1DFBDE}" srcOrd="7" destOrd="0" presId="urn:microsoft.com/office/officeart/2008/layout/VerticalCurvedList"/>
    <dgm:cxn modelId="{6CBAAC31-1355-BE45-AFEF-805F2C09ACFD}" type="presParOf" srcId="{B4B76FB5-EA6E-4941-98C9-489E3D3119E0}" destId="{780CB885-50D8-DF42-8D2B-9DD97E59F9F3}" srcOrd="8" destOrd="0" presId="urn:microsoft.com/office/officeart/2008/layout/VerticalCurvedList"/>
    <dgm:cxn modelId="{B651AE33-BB52-CF40-B042-1C295A2DD01C}" type="presParOf" srcId="{780CB885-50D8-DF42-8D2B-9DD97E59F9F3}" destId="{FCC2628C-3A9B-6443-8405-FCBD5DBF1610}" srcOrd="0" destOrd="0" presId="urn:microsoft.com/office/officeart/2008/layout/VerticalCurvedList"/>
    <dgm:cxn modelId="{98F02616-3AEE-594D-8604-08A5F173BDA1}" type="presParOf" srcId="{B4B76FB5-EA6E-4941-98C9-489E3D3119E0}" destId="{0F0C7C12-3983-7B40-AC00-4FFF26795921}" srcOrd="9" destOrd="0" presId="urn:microsoft.com/office/officeart/2008/layout/VerticalCurvedList"/>
    <dgm:cxn modelId="{D954B375-0CCD-2E45-9DFA-EFFA471ADD82}" type="presParOf" srcId="{B4B76FB5-EA6E-4941-98C9-489E3D3119E0}" destId="{78FAFE30-8700-894C-9454-2EF01236E4C1}" srcOrd="10" destOrd="0" presId="urn:microsoft.com/office/officeart/2008/layout/VerticalCurvedList"/>
    <dgm:cxn modelId="{72F16AD5-BA23-404F-AC62-FD9CE4538A2D}" type="presParOf" srcId="{78FAFE30-8700-894C-9454-2EF01236E4C1}" destId="{E1744124-E58B-0543-906C-657A1857BD3A}" srcOrd="0" destOrd="0" presId="urn:microsoft.com/office/officeart/2008/layout/VerticalCurv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788EEB-B085-EB41-91BF-A810B11C3DFE}"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9EECBEFF-96F2-AC45-B935-FB5827C2A70C}">
      <dgm:prSet phldrT="[Text]"/>
      <dgm:spPr>
        <a:solidFill>
          <a:srgbClr val="0070C0"/>
        </a:solidFill>
      </dgm:spPr>
      <dgm:t>
        <a:bodyPr/>
        <a:lstStyle/>
        <a:p>
          <a:pPr>
            <a:buFont typeface="Arial" panose="020B0604020202020204" pitchFamily="34" charset="0"/>
            <a:buChar char="•"/>
          </a:pP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Background</a:t>
          </a:r>
          <a:r>
            <a:rPr kumimoji="1" lang="zh-CN" altLang="en-US"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and</a:t>
          </a:r>
          <a:r>
            <a:rPr kumimoji="1" lang="zh-CN" altLang="en-US"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Methods</a:t>
          </a:r>
          <a:endParaRPr lang="en-US" b="1" i="1" dirty="0">
            <a:solidFill>
              <a:schemeClr val="bg1"/>
            </a:solidFill>
          </a:endParaRPr>
        </a:p>
      </dgm:t>
    </dgm:pt>
    <dgm:pt modelId="{433995D5-8C32-C148-9FD4-F5682B26BF62}" type="parTrans" cxnId="{BC0D746E-0659-694B-85CD-5DB866585C29}">
      <dgm:prSet/>
      <dgm:spPr/>
      <dgm:t>
        <a:bodyPr/>
        <a:lstStyle/>
        <a:p>
          <a:endParaRPr lang="en-US"/>
        </a:p>
      </dgm:t>
    </dgm:pt>
    <dgm:pt modelId="{4E800DDC-E4CD-B34B-B51E-A0E6857FC6F1}" type="sibTrans" cxnId="{BC0D746E-0659-694B-85CD-5DB866585C29}">
      <dgm:prSet/>
      <dgm:spPr/>
      <dgm:t>
        <a:bodyPr/>
        <a:lstStyle/>
        <a:p>
          <a:endParaRPr lang="en-US" b="1" i="1">
            <a:solidFill>
              <a:schemeClr val="bg1"/>
            </a:solidFill>
          </a:endParaRPr>
        </a:p>
      </dgm:t>
    </dgm:pt>
    <dgm:pt modelId="{275B29BF-A91D-D74A-B040-08F742E64F1D}">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Selected Supercomputer</a:t>
          </a:r>
        </a:p>
      </dgm:t>
    </dgm:pt>
    <dgm:pt modelId="{0F54059D-C278-3F41-9860-C0B4A847BCAE}" type="parTrans" cxnId="{7A81A5D1-5546-CF42-BDBC-473527E7291B}">
      <dgm:prSet/>
      <dgm:spPr/>
      <dgm:t>
        <a:bodyPr/>
        <a:lstStyle/>
        <a:p>
          <a:endParaRPr lang="en-US"/>
        </a:p>
      </dgm:t>
    </dgm:pt>
    <dgm:pt modelId="{F78FFB72-2C6F-424F-90EE-6B71C9BCB5DE}" type="sibTrans" cxnId="{7A81A5D1-5546-CF42-BDBC-473527E7291B}">
      <dgm:prSet/>
      <dgm:spPr/>
      <dgm:t>
        <a:bodyPr/>
        <a:lstStyle/>
        <a:p>
          <a:endParaRPr lang="en-US"/>
        </a:p>
      </dgm:t>
    </dgm:pt>
    <dgm:pt modelId="{24E888F8-37E1-874D-8393-CC93B9615A81}">
      <dgm:prSet/>
      <dgm:spPr>
        <a:solidFill>
          <a:srgbClr val="0070C0"/>
        </a:solidFill>
      </dgm:spPr>
      <dgm:t>
        <a:bodyPr/>
        <a:lstStyle/>
        <a:p>
          <a:r>
            <a:rPr kumimoji="1" lang="en-US" altLang="zh-CN" b="1" i="1">
              <a:solidFill>
                <a:schemeClr val="bg1"/>
              </a:solidFill>
              <a:latin typeface="Times New Roman" panose="02020603050405020304" pitchFamily="18" charset="0"/>
              <a:ea typeface="STXinwei" panose="02010800040101010101" pitchFamily="2" charset="-122"/>
              <a:cs typeface="Times New Roman" panose="02020603050405020304" pitchFamily="18" charset="0"/>
            </a:rPr>
            <a:t>Optimization Approaches</a:t>
          </a:r>
          <a:endPar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endParaRPr>
        </a:p>
      </dgm:t>
    </dgm:pt>
    <dgm:pt modelId="{CCB175E8-CECE-A448-A090-A7A8F05B19B6}" type="parTrans" cxnId="{40EE814C-AFC4-1F4C-A551-E6C78911B8CE}">
      <dgm:prSet/>
      <dgm:spPr/>
      <dgm:t>
        <a:bodyPr/>
        <a:lstStyle/>
        <a:p>
          <a:endParaRPr lang="en-US"/>
        </a:p>
      </dgm:t>
    </dgm:pt>
    <dgm:pt modelId="{D0C2BCED-F29E-F449-A5F8-9789850BFE1C}" type="sibTrans" cxnId="{40EE814C-AFC4-1F4C-A551-E6C78911B8CE}">
      <dgm:prSet/>
      <dgm:spPr/>
      <dgm:t>
        <a:bodyPr/>
        <a:lstStyle/>
        <a:p>
          <a:endParaRPr lang="en-US"/>
        </a:p>
      </dgm:t>
    </dgm:pt>
    <dgm:pt modelId="{0A272B47-E108-0249-8509-C9F32F74F0A5}">
      <dgm:prSet/>
      <dgm:spPr>
        <a:solidFill>
          <a:srgbClr val="7030A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Performance and Earthquake Simulations</a:t>
          </a:r>
        </a:p>
      </dgm:t>
    </dgm:pt>
    <dgm:pt modelId="{75D2ECA6-42A8-8A40-8464-19D72A000135}" type="parTrans" cxnId="{D3F3A2EF-1B4E-CA4F-A24D-91B38D56C7CA}">
      <dgm:prSet/>
      <dgm:spPr/>
      <dgm:t>
        <a:bodyPr/>
        <a:lstStyle/>
        <a:p>
          <a:endParaRPr lang="en-US"/>
        </a:p>
      </dgm:t>
    </dgm:pt>
    <dgm:pt modelId="{AB157C08-B2F8-3B44-B1DD-C4DDFD864ACC}" type="sibTrans" cxnId="{D3F3A2EF-1B4E-CA4F-A24D-91B38D56C7CA}">
      <dgm:prSet/>
      <dgm:spPr/>
      <dgm:t>
        <a:bodyPr/>
        <a:lstStyle/>
        <a:p>
          <a:endParaRPr lang="en-US"/>
        </a:p>
      </dgm:t>
    </dgm:pt>
    <dgm:pt modelId="{25ACB518-2354-D946-A52B-4BDF1733780A}">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Conclusion</a:t>
          </a:r>
        </a:p>
      </dgm:t>
    </dgm:pt>
    <dgm:pt modelId="{A8EE283F-E13C-AE45-9BA9-71311643DCE6}" type="parTrans" cxnId="{4F2AD445-79BF-C64F-B7D8-FF0F16D60059}">
      <dgm:prSet/>
      <dgm:spPr/>
      <dgm:t>
        <a:bodyPr/>
        <a:lstStyle/>
        <a:p>
          <a:endParaRPr lang="en-US"/>
        </a:p>
      </dgm:t>
    </dgm:pt>
    <dgm:pt modelId="{35C92A2F-D3A7-8340-8FA9-FDAB5A474AB2}" type="sibTrans" cxnId="{4F2AD445-79BF-C64F-B7D8-FF0F16D60059}">
      <dgm:prSet/>
      <dgm:spPr/>
      <dgm:t>
        <a:bodyPr/>
        <a:lstStyle/>
        <a:p>
          <a:endParaRPr lang="en-US"/>
        </a:p>
      </dgm:t>
    </dgm:pt>
    <dgm:pt modelId="{781047FB-2CE7-9E4F-A2D7-ACEBE50CE741}" type="pres">
      <dgm:prSet presAssocID="{DB788EEB-B085-EB41-91BF-A810B11C3DFE}" presName="Name0" presStyleCnt="0">
        <dgm:presLayoutVars>
          <dgm:chMax val="7"/>
          <dgm:chPref val="7"/>
          <dgm:dir/>
        </dgm:presLayoutVars>
      </dgm:prSet>
      <dgm:spPr/>
    </dgm:pt>
    <dgm:pt modelId="{B4B76FB5-EA6E-4941-98C9-489E3D3119E0}" type="pres">
      <dgm:prSet presAssocID="{DB788EEB-B085-EB41-91BF-A810B11C3DFE}" presName="Name1" presStyleCnt="0"/>
      <dgm:spPr/>
    </dgm:pt>
    <dgm:pt modelId="{2370BB04-9C8E-954F-A5E9-9A97ACB0F442}" type="pres">
      <dgm:prSet presAssocID="{DB788EEB-B085-EB41-91BF-A810B11C3DFE}" presName="cycle" presStyleCnt="0"/>
      <dgm:spPr/>
    </dgm:pt>
    <dgm:pt modelId="{C6CB13FE-A66B-EE4B-A053-FD594DC62255}" type="pres">
      <dgm:prSet presAssocID="{DB788EEB-B085-EB41-91BF-A810B11C3DFE}" presName="srcNode" presStyleLbl="node1" presStyleIdx="0" presStyleCnt="5"/>
      <dgm:spPr/>
    </dgm:pt>
    <dgm:pt modelId="{493E0B42-C808-5C48-8B79-4AC648DEFA2F}" type="pres">
      <dgm:prSet presAssocID="{DB788EEB-B085-EB41-91BF-A810B11C3DFE}" presName="conn" presStyleLbl="parChTrans1D2" presStyleIdx="0" presStyleCnt="1"/>
      <dgm:spPr/>
    </dgm:pt>
    <dgm:pt modelId="{9BE3924F-2BC9-D249-907B-D744BDDB7062}" type="pres">
      <dgm:prSet presAssocID="{DB788EEB-B085-EB41-91BF-A810B11C3DFE}" presName="extraNode" presStyleLbl="node1" presStyleIdx="0" presStyleCnt="5"/>
      <dgm:spPr/>
    </dgm:pt>
    <dgm:pt modelId="{0AEBAE12-9154-FC4B-ABFE-B7281F107A05}" type="pres">
      <dgm:prSet presAssocID="{DB788EEB-B085-EB41-91BF-A810B11C3DFE}" presName="dstNode" presStyleLbl="node1" presStyleIdx="0" presStyleCnt="5"/>
      <dgm:spPr/>
    </dgm:pt>
    <dgm:pt modelId="{43E3470B-54CF-7C46-A19A-9A2245A38312}" type="pres">
      <dgm:prSet presAssocID="{9EECBEFF-96F2-AC45-B935-FB5827C2A70C}" presName="text_1" presStyleLbl="node1" presStyleIdx="0" presStyleCnt="5">
        <dgm:presLayoutVars>
          <dgm:bulletEnabled val="1"/>
        </dgm:presLayoutVars>
      </dgm:prSet>
      <dgm:spPr/>
    </dgm:pt>
    <dgm:pt modelId="{17B0CA82-7F3E-EA4F-B878-FE95AC036FF4}" type="pres">
      <dgm:prSet presAssocID="{9EECBEFF-96F2-AC45-B935-FB5827C2A70C}" presName="accent_1" presStyleCnt="0"/>
      <dgm:spPr/>
    </dgm:pt>
    <dgm:pt modelId="{B41B2BF7-281C-E944-B0A1-6FAE3B74D5B0}" type="pres">
      <dgm:prSet presAssocID="{9EECBEFF-96F2-AC45-B935-FB5827C2A70C}" presName="accentRepeatNode" presStyleLbl="solidFgAcc1" presStyleIdx="0" presStyleCnt="5"/>
      <dgm:spPr/>
    </dgm:pt>
    <dgm:pt modelId="{340F2338-0158-D74D-A4B9-3A22A1DE5CDB}" type="pres">
      <dgm:prSet presAssocID="{275B29BF-A91D-D74A-B040-08F742E64F1D}" presName="text_2" presStyleLbl="node1" presStyleIdx="1" presStyleCnt="5">
        <dgm:presLayoutVars>
          <dgm:bulletEnabled val="1"/>
        </dgm:presLayoutVars>
      </dgm:prSet>
      <dgm:spPr/>
    </dgm:pt>
    <dgm:pt modelId="{68EE062C-DE84-4747-850F-3963F7BD2359}" type="pres">
      <dgm:prSet presAssocID="{275B29BF-A91D-D74A-B040-08F742E64F1D}" presName="accent_2" presStyleCnt="0"/>
      <dgm:spPr/>
    </dgm:pt>
    <dgm:pt modelId="{17F430D8-3747-AE4D-900C-B78A1AF67868}" type="pres">
      <dgm:prSet presAssocID="{275B29BF-A91D-D74A-B040-08F742E64F1D}" presName="accentRepeatNode" presStyleLbl="solidFgAcc1" presStyleIdx="1" presStyleCnt="5"/>
      <dgm:spPr/>
    </dgm:pt>
    <dgm:pt modelId="{4AC0D0ED-3E6E-474B-A097-84D43DD40390}" type="pres">
      <dgm:prSet presAssocID="{24E888F8-37E1-874D-8393-CC93B9615A81}" presName="text_3" presStyleLbl="node1" presStyleIdx="2" presStyleCnt="5">
        <dgm:presLayoutVars>
          <dgm:bulletEnabled val="1"/>
        </dgm:presLayoutVars>
      </dgm:prSet>
      <dgm:spPr/>
    </dgm:pt>
    <dgm:pt modelId="{E17BB3E4-45A2-6B4F-A8F2-5C3591209269}" type="pres">
      <dgm:prSet presAssocID="{24E888F8-37E1-874D-8393-CC93B9615A81}" presName="accent_3" presStyleCnt="0"/>
      <dgm:spPr/>
    </dgm:pt>
    <dgm:pt modelId="{57B6003F-5D03-4A41-A2D9-F2579CAF4510}" type="pres">
      <dgm:prSet presAssocID="{24E888F8-37E1-874D-8393-CC93B9615A81}" presName="accentRepeatNode" presStyleLbl="solidFgAcc1" presStyleIdx="2" presStyleCnt="5"/>
      <dgm:spPr/>
    </dgm:pt>
    <dgm:pt modelId="{572AF5FC-1E2C-844E-8A0B-BCA12A1DFBDE}" type="pres">
      <dgm:prSet presAssocID="{0A272B47-E108-0249-8509-C9F32F74F0A5}" presName="text_4" presStyleLbl="node1" presStyleIdx="3" presStyleCnt="5">
        <dgm:presLayoutVars>
          <dgm:bulletEnabled val="1"/>
        </dgm:presLayoutVars>
      </dgm:prSet>
      <dgm:spPr/>
    </dgm:pt>
    <dgm:pt modelId="{780CB885-50D8-DF42-8D2B-9DD97E59F9F3}" type="pres">
      <dgm:prSet presAssocID="{0A272B47-E108-0249-8509-C9F32F74F0A5}" presName="accent_4" presStyleCnt="0"/>
      <dgm:spPr/>
    </dgm:pt>
    <dgm:pt modelId="{FCC2628C-3A9B-6443-8405-FCBD5DBF1610}" type="pres">
      <dgm:prSet presAssocID="{0A272B47-E108-0249-8509-C9F32F74F0A5}" presName="accentRepeatNode" presStyleLbl="solidFgAcc1" presStyleIdx="3" presStyleCnt="5"/>
      <dgm:spPr/>
    </dgm:pt>
    <dgm:pt modelId="{0F0C7C12-3983-7B40-AC00-4FFF26795921}" type="pres">
      <dgm:prSet presAssocID="{25ACB518-2354-D946-A52B-4BDF1733780A}" presName="text_5" presStyleLbl="node1" presStyleIdx="4" presStyleCnt="5">
        <dgm:presLayoutVars>
          <dgm:bulletEnabled val="1"/>
        </dgm:presLayoutVars>
      </dgm:prSet>
      <dgm:spPr/>
    </dgm:pt>
    <dgm:pt modelId="{78FAFE30-8700-894C-9454-2EF01236E4C1}" type="pres">
      <dgm:prSet presAssocID="{25ACB518-2354-D946-A52B-4BDF1733780A}" presName="accent_5" presStyleCnt="0"/>
      <dgm:spPr/>
    </dgm:pt>
    <dgm:pt modelId="{E1744124-E58B-0543-906C-657A1857BD3A}" type="pres">
      <dgm:prSet presAssocID="{25ACB518-2354-D946-A52B-4BDF1733780A}" presName="accentRepeatNode" presStyleLbl="solidFgAcc1" presStyleIdx="4" presStyleCnt="5"/>
      <dgm:spPr/>
    </dgm:pt>
  </dgm:ptLst>
  <dgm:cxnLst>
    <dgm:cxn modelId="{88957E02-7018-1344-826D-AFA56CB78EBA}" type="presOf" srcId="{24E888F8-37E1-874D-8393-CC93B9615A81}" destId="{4AC0D0ED-3E6E-474B-A097-84D43DD40390}" srcOrd="0" destOrd="0" presId="urn:microsoft.com/office/officeart/2008/layout/VerticalCurvedList"/>
    <dgm:cxn modelId="{9C71651A-6834-4246-B2D1-B7920663E758}" type="presOf" srcId="{275B29BF-A91D-D74A-B040-08F742E64F1D}" destId="{340F2338-0158-D74D-A4B9-3A22A1DE5CDB}" srcOrd="0" destOrd="0" presId="urn:microsoft.com/office/officeart/2008/layout/VerticalCurvedList"/>
    <dgm:cxn modelId="{2C3F7A3D-CF34-7441-B4FB-CBCD4BE2AF7C}" type="presOf" srcId="{9EECBEFF-96F2-AC45-B935-FB5827C2A70C}" destId="{43E3470B-54CF-7C46-A19A-9A2245A38312}" srcOrd="0" destOrd="0" presId="urn:microsoft.com/office/officeart/2008/layout/VerticalCurvedList"/>
    <dgm:cxn modelId="{4F2AD445-79BF-C64F-B7D8-FF0F16D60059}" srcId="{DB788EEB-B085-EB41-91BF-A810B11C3DFE}" destId="{25ACB518-2354-D946-A52B-4BDF1733780A}" srcOrd="4" destOrd="0" parTransId="{A8EE283F-E13C-AE45-9BA9-71311643DCE6}" sibTransId="{35C92A2F-D3A7-8340-8FA9-FDAB5A474AB2}"/>
    <dgm:cxn modelId="{EB2FB147-14DA-9D4D-8C98-229E697E0885}" type="presOf" srcId="{4E800DDC-E4CD-B34B-B51E-A0E6857FC6F1}" destId="{493E0B42-C808-5C48-8B79-4AC648DEFA2F}" srcOrd="0" destOrd="0" presId="urn:microsoft.com/office/officeart/2008/layout/VerticalCurvedList"/>
    <dgm:cxn modelId="{40EE814C-AFC4-1F4C-A551-E6C78911B8CE}" srcId="{DB788EEB-B085-EB41-91BF-A810B11C3DFE}" destId="{24E888F8-37E1-874D-8393-CC93B9615A81}" srcOrd="2" destOrd="0" parTransId="{CCB175E8-CECE-A448-A090-A7A8F05B19B6}" sibTransId="{D0C2BCED-F29E-F449-A5F8-9789850BFE1C}"/>
    <dgm:cxn modelId="{BC0D746E-0659-694B-85CD-5DB866585C29}" srcId="{DB788EEB-B085-EB41-91BF-A810B11C3DFE}" destId="{9EECBEFF-96F2-AC45-B935-FB5827C2A70C}" srcOrd="0" destOrd="0" parTransId="{433995D5-8C32-C148-9FD4-F5682B26BF62}" sibTransId="{4E800DDC-E4CD-B34B-B51E-A0E6857FC6F1}"/>
    <dgm:cxn modelId="{F3761374-F4AC-FB4C-AEEC-EBE216FEB140}" type="presOf" srcId="{25ACB518-2354-D946-A52B-4BDF1733780A}" destId="{0F0C7C12-3983-7B40-AC00-4FFF26795921}" srcOrd="0" destOrd="0" presId="urn:microsoft.com/office/officeart/2008/layout/VerticalCurvedList"/>
    <dgm:cxn modelId="{77ECB286-BAF0-014D-8CDF-28B1427E27AC}" type="presOf" srcId="{0A272B47-E108-0249-8509-C9F32F74F0A5}" destId="{572AF5FC-1E2C-844E-8A0B-BCA12A1DFBDE}" srcOrd="0" destOrd="0" presId="urn:microsoft.com/office/officeart/2008/layout/VerticalCurvedList"/>
    <dgm:cxn modelId="{7A81A5D1-5546-CF42-BDBC-473527E7291B}" srcId="{DB788EEB-B085-EB41-91BF-A810B11C3DFE}" destId="{275B29BF-A91D-D74A-B040-08F742E64F1D}" srcOrd="1" destOrd="0" parTransId="{0F54059D-C278-3F41-9860-C0B4A847BCAE}" sibTransId="{F78FFB72-2C6F-424F-90EE-6B71C9BCB5DE}"/>
    <dgm:cxn modelId="{ED9475D3-25A0-5348-9FEB-AA292A7F6073}" type="presOf" srcId="{DB788EEB-B085-EB41-91BF-A810B11C3DFE}" destId="{781047FB-2CE7-9E4F-A2D7-ACEBE50CE741}" srcOrd="0" destOrd="0" presId="urn:microsoft.com/office/officeart/2008/layout/VerticalCurvedList"/>
    <dgm:cxn modelId="{D3F3A2EF-1B4E-CA4F-A24D-91B38D56C7CA}" srcId="{DB788EEB-B085-EB41-91BF-A810B11C3DFE}" destId="{0A272B47-E108-0249-8509-C9F32F74F0A5}" srcOrd="3" destOrd="0" parTransId="{75D2ECA6-42A8-8A40-8464-19D72A000135}" sibTransId="{AB157C08-B2F8-3B44-B1DD-C4DDFD864ACC}"/>
    <dgm:cxn modelId="{4D2BF7DD-29BB-6B4B-9112-2774135412FE}" type="presParOf" srcId="{781047FB-2CE7-9E4F-A2D7-ACEBE50CE741}" destId="{B4B76FB5-EA6E-4941-98C9-489E3D3119E0}" srcOrd="0" destOrd="0" presId="urn:microsoft.com/office/officeart/2008/layout/VerticalCurvedList"/>
    <dgm:cxn modelId="{CD7CF18A-ACA7-9344-A0BC-442339CE7E15}" type="presParOf" srcId="{B4B76FB5-EA6E-4941-98C9-489E3D3119E0}" destId="{2370BB04-9C8E-954F-A5E9-9A97ACB0F442}" srcOrd="0" destOrd="0" presId="urn:microsoft.com/office/officeart/2008/layout/VerticalCurvedList"/>
    <dgm:cxn modelId="{7F37C030-9E57-474A-A12B-B6BBE1E2C11B}" type="presParOf" srcId="{2370BB04-9C8E-954F-A5E9-9A97ACB0F442}" destId="{C6CB13FE-A66B-EE4B-A053-FD594DC62255}" srcOrd="0" destOrd="0" presId="urn:microsoft.com/office/officeart/2008/layout/VerticalCurvedList"/>
    <dgm:cxn modelId="{769953DD-FA7E-6E43-84F8-285401727BC3}" type="presParOf" srcId="{2370BB04-9C8E-954F-A5E9-9A97ACB0F442}" destId="{493E0B42-C808-5C48-8B79-4AC648DEFA2F}" srcOrd="1" destOrd="0" presId="urn:microsoft.com/office/officeart/2008/layout/VerticalCurvedList"/>
    <dgm:cxn modelId="{0E26C253-4A9A-AB4F-9E96-E2D2A2B106B0}" type="presParOf" srcId="{2370BB04-9C8E-954F-A5E9-9A97ACB0F442}" destId="{9BE3924F-2BC9-D249-907B-D744BDDB7062}" srcOrd="2" destOrd="0" presId="urn:microsoft.com/office/officeart/2008/layout/VerticalCurvedList"/>
    <dgm:cxn modelId="{083D9A51-CC2A-4944-A560-52C18266CBEB}" type="presParOf" srcId="{2370BB04-9C8E-954F-A5E9-9A97ACB0F442}" destId="{0AEBAE12-9154-FC4B-ABFE-B7281F107A05}" srcOrd="3" destOrd="0" presId="urn:microsoft.com/office/officeart/2008/layout/VerticalCurvedList"/>
    <dgm:cxn modelId="{96B5A7E3-AB5A-084F-B91A-9CE80FB3DD8F}" type="presParOf" srcId="{B4B76FB5-EA6E-4941-98C9-489E3D3119E0}" destId="{43E3470B-54CF-7C46-A19A-9A2245A38312}" srcOrd="1" destOrd="0" presId="urn:microsoft.com/office/officeart/2008/layout/VerticalCurvedList"/>
    <dgm:cxn modelId="{302D4522-313A-2F48-B751-4B0D8588EE99}" type="presParOf" srcId="{B4B76FB5-EA6E-4941-98C9-489E3D3119E0}" destId="{17B0CA82-7F3E-EA4F-B878-FE95AC036FF4}" srcOrd="2" destOrd="0" presId="urn:microsoft.com/office/officeart/2008/layout/VerticalCurvedList"/>
    <dgm:cxn modelId="{ED406A31-C83B-1549-8128-5A19C897B748}" type="presParOf" srcId="{17B0CA82-7F3E-EA4F-B878-FE95AC036FF4}" destId="{B41B2BF7-281C-E944-B0A1-6FAE3B74D5B0}" srcOrd="0" destOrd="0" presId="urn:microsoft.com/office/officeart/2008/layout/VerticalCurvedList"/>
    <dgm:cxn modelId="{3773D026-FD1F-FB4F-8190-B3A37CB6747B}" type="presParOf" srcId="{B4B76FB5-EA6E-4941-98C9-489E3D3119E0}" destId="{340F2338-0158-D74D-A4B9-3A22A1DE5CDB}" srcOrd="3" destOrd="0" presId="urn:microsoft.com/office/officeart/2008/layout/VerticalCurvedList"/>
    <dgm:cxn modelId="{385F2508-9F7E-B347-A680-B0667B8FF92F}" type="presParOf" srcId="{B4B76FB5-EA6E-4941-98C9-489E3D3119E0}" destId="{68EE062C-DE84-4747-850F-3963F7BD2359}" srcOrd="4" destOrd="0" presId="urn:microsoft.com/office/officeart/2008/layout/VerticalCurvedList"/>
    <dgm:cxn modelId="{677DCA26-0BD3-A248-BEFE-6FD8A2023F48}" type="presParOf" srcId="{68EE062C-DE84-4747-850F-3963F7BD2359}" destId="{17F430D8-3747-AE4D-900C-B78A1AF67868}" srcOrd="0" destOrd="0" presId="urn:microsoft.com/office/officeart/2008/layout/VerticalCurvedList"/>
    <dgm:cxn modelId="{307CFEC5-97F8-D141-8EBB-A26B9034DAA0}" type="presParOf" srcId="{B4B76FB5-EA6E-4941-98C9-489E3D3119E0}" destId="{4AC0D0ED-3E6E-474B-A097-84D43DD40390}" srcOrd="5" destOrd="0" presId="urn:microsoft.com/office/officeart/2008/layout/VerticalCurvedList"/>
    <dgm:cxn modelId="{4BC23ACD-CD91-5149-83B0-68280F49A533}" type="presParOf" srcId="{B4B76FB5-EA6E-4941-98C9-489E3D3119E0}" destId="{E17BB3E4-45A2-6B4F-A8F2-5C3591209269}" srcOrd="6" destOrd="0" presId="urn:microsoft.com/office/officeart/2008/layout/VerticalCurvedList"/>
    <dgm:cxn modelId="{5E4BA924-D0F3-B845-BA41-B20A9DFE28F3}" type="presParOf" srcId="{E17BB3E4-45A2-6B4F-A8F2-5C3591209269}" destId="{57B6003F-5D03-4A41-A2D9-F2579CAF4510}" srcOrd="0" destOrd="0" presId="urn:microsoft.com/office/officeart/2008/layout/VerticalCurvedList"/>
    <dgm:cxn modelId="{81DBFFBA-7101-D34A-BD91-1DBE52EB1C25}" type="presParOf" srcId="{B4B76FB5-EA6E-4941-98C9-489E3D3119E0}" destId="{572AF5FC-1E2C-844E-8A0B-BCA12A1DFBDE}" srcOrd="7" destOrd="0" presId="urn:microsoft.com/office/officeart/2008/layout/VerticalCurvedList"/>
    <dgm:cxn modelId="{6CBAAC31-1355-BE45-AFEF-805F2C09ACFD}" type="presParOf" srcId="{B4B76FB5-EA6E-4941-98C9-489E3D3119E0}" destId="{780CB885-50D8-DF42-8D2B-9DD97E59F9F3}" srcOrd="8" destOrd="0" presId="urn:microsoft.com/office/officeart/2008/layout/VerticalCurvedList"/>
    <dgm:cxn modelId="{B651AE33-BB52-CF40-B042-1C295A2DD01C}" type="presParOf" srcId="{780CB885-50D8-DF42-8D2B-9DD97E59F9F3}" destId="{FCC2628C-3A9B-6443-8405-FCBD5DBF1610}" srcOrd="0" destOrd="0" presId="urn:microsoft.com/office/officeart/2008/layout/VerticalCurvedList"/>
    <dgm:cxn modelId="{98F02616-3AEE-594D-8604-08A5F173BDA1}" type="presParOf" srcId="{B4B76FB5-EA6E-4941-98C9-489E3D3119E0}" destId="{0F0C7C12-3983-7B40-AC00-4FFF26795921}" srcOrd="9" destOrd="0" presId="urn:microsoft.com/office/officeart/2008/layout/VerticalCurvedList"/>
    <dgm:cxn modelId="{D954B375-0CCD-2E45-9DFA-EFFA471ADD82}" type="presParOf" srcId="{B4B76FB5-EA6E-4941-98C9-489E3D3119E0}" destId="{78FAFE30-8700-894C-9454-2EF01236E4C1}" srcOrd="10" destOrd="0" presId="urn:microsoft.com/office/officeart/2008/layout/VerticalCurvedList"/>
    <dgm:cxn modelId="{72F16AD5-BA23-404F-AC62-FD9CE4538A2D}" type="presParOf" srcId="{78FAFE30-8700-894C-9454-2EF01236E4C1}" destId="{E1744124-E58B-0543-906C-657A1857BD3A}" srcOrd="0" destOrd="0" presId="urn:microsoft.com/office/officeart/2008/layout/VerticalCurv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788EEB-B085-EB41-91BF-A810B11C3DFE}"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9EECBEFF-96F2-AC45-B935-FB5827C2A70C}">
      <dgm:prSet phldrT="[Text]"/>
      <dgm:spPr>
        <a:solidFill>
          <a:srgbClr val="0070C0"/>
        </a:solidFill>
      </dgm:spPr>
      <dgm:t>
        <a:bodyPr/>
        <a:lstStyle/>
        <a:p>
          <a:pPr>
            <a:buFont typeface="Arial" panose="020B0604020202020204" pitchFamily="34" charset="0"/>
            <a:buChar char="•"/>
          </a:pP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Background</a:t>
          </a:r>
          <a:r>
            <a:rPr kumimoji="1" lang="zh-CN" altLang="en-US"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and</a:t>
          </a:r>
          <a:r>
            <a:rPr kumimoji="1" lang="zh-CN" altLang="en-US"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Methods</a:t>
          </a:r>
          <a:endParaRPr lang="en-US" b="1" i="1" dirty="0">
            <a:solidFill>
              <a:schemeClr val="bg1"/>
            </a:solidFill>
          </a:endParaRPr>
        </a:p>
      </dgm:t>
    </dgm:pt>
    <dgm:pt modelId="{433995D5-8C32-C148-9FD4-F5682B26BF62}" type="parTrans" cxnId="{BC0D746E-0659-694B-85CD-5DB866585C29}">
      <dgm:prSet/>
      <dgm:spPr/>
      <dgm:t>
        <a:bodyPr/>
        <a:lstStyle/>
        <a:p>
          <a:endParaRPr lang="en-US"/>
        </a:p>
      </dgm:t>
    </dgm:pt>
    <dgm:pt modelId="{4E800DDC-E4CD-B34B-B51E-A0E6857FC6F1}" type="sibTrans" cxnId="{BC0D746E-0659-694B-85CD-5DB866585C29}">
      <dgm:prSet/>
      <dgm:spPr/>
      <dgm:t>
        <a:bodyPr/>
        <a:lstStyle/>
        <a:p>
          <a:endParaRPr lang="en-US" b="1" i="1">
            <a:solidFill>
              <a:schemeClr val="bg1"/>
            </a:solidFill>
          </a:endParaRPr>
        </a:p>
      </dgm:t>
    </dgm:pt>
    <dgm:pt modelId="{275B29BF-A91D-D74A-B040-08F742E64F1D}">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Selected Supercomputer</a:t>
          </a:r>
        </a:p>
      </dgm:t>
    </dgm:pt>
    <dgm:pt modelId="{0F54059D-C278-3F41-9860-C0B4A847BCAE}" type="parTrans" cxnId="{7A81A5D1-5546-CF42-BDBC-473527E7291B}">
      <dgm:prSet/>
      <dgm:spPr/>
      <dgm:t>
        <a:bodyPr/>
        <a:lstStyle/>
        <a:p>
          <a:endParaRPr lang="en-US"/>
        </a:p>
      </dgm:t>
    </dgm:pt>
    <dgm:pt modelId="{F78FFB72-2C6F-424F-90EE-6B71C9BCB5DE}" type="sibTrans" cxnId="{7A81A5D1-5546-CF42-BDBC-473527E7291B}">
      <dgm:prSet/>
      <dgm:spPr/>
      <dgm:t>
        <a:bodyPr/>
        <a:lstStyle/>
        <a:p>
          <a:endParaRPr lang="en-US"/>
        </a:p>
      </dgm:t>
    </dgm:pt>
    <dgm:pt modelId="{24E888F8-37E1-874D-8393-CC93B9615A81}">
      <dgm:prSet/>
      <dgm:spPr>
        <a:solidFill>
          <a:srgbClr val="0070C0"/>
        </a:solidFill>
      </dgm:spPr>
      <dgm:t>
        <a:bodyPr/>
        <a:lstStyle/>
        <a:p>
          <a:r>
            <a:rPr kumimoji="1" lang="en-US" altLang="zh-CN" b="1" i="1">
              <a:solidFill>
                <a:schemeClr val="bg1"/>
              </a:solidFill>
              <a:latin typeface="Times New Roman" panose="02020603050405020304" pitchFamily="18" charset="0"/>
              <a:ea typeface="STXinwei" panose="02010800040101010101" pitchFamily="2" charset="-122"/>
              <a:cs typeface="Times New Roman" panose="02020603050405020304" pitchFamily="18" charset="0"/>
            </a:rPr>
            <a:t>Optimization Approaches</a:t>
          </a:r>
          <a:endPar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endParaRPr>
        </a:p>
      </dgm:t>
    </dgm:pt>
    <dgm:pt modelId="{CCB175E8-CECE-A448-A090-A7A8F05B19B6}" type="parTrans" cxnId="{40EE814C-AFC4-1F4C-A551-E6C78911B8CE}">
      <dgm:prSet/>
      <dgm:spPr/>
      <dgm:t>
        <a:bodyPr/>
        <a:lstStyle/>
        <a:p>
          <a:endParaRPr lang="en-US"/>
        </a:p>
      </dgm:t>
    </dgm:pt>
    <dgm:pt modelId="{D0C2BCED-F29E-F449-A5F8-9789850BFE1C}" type="sibTrans" cxnId="{40EE814C-AFC4-1F4C-A551-E6C78911B8CE}">
      <dgm:prSet/>
      <dgm:spPr/>
      <dgm:t>
        <a:bodyPr/>
        <a:lstStyle/>
        <a:p>
          <a:endParaRPr lang="en-US"/>
        </a:p>
      </dgm:t>
    </dgm:pt>
    <dgm:pt modelId="{0A272B47-E108-0249-8509-C9F32F74F0A5}">
      <dgm:prSet/>
      <dgm:spPr>
        <a:solidFill>
          <a:srgbClr val="0070C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Performance and Earthquake Simulations</a:t>
          </a:r>
        </a:p>
      </dgm:t>
    </dgm:pt>
    <dgm:pt modelId="{75D2ECA6-42A8-8A40-8464-19D72A000135}" type="parTrans" cxnId="{D3F3A2EF-1B4E-CA4F-A24D-91B38D56C7CA}">
      <dgm:prSet/>
      <dgm:spPr/>
      <dgm:t>
        <a:bodyPr/>
        <a:lstStyle/>
        <a:p>
          <a:endParaRPr lang="en-US"/>
        </a:p>
      </dgm:t>
    </dgm:pt>
    <dgm:pt modelId="{AB157C08-B2F8-3B44-B1DD-C4DDFD864ACC}" type="sibTrans" cxnId="{D3F3A2EF-1B4E-CA4F-A24D-91B38D56C7CA}">
      <dgm:prSet/>
      <dgm:spPr/>
      <dgm:t>
        <a:bodyPr/>
        <a:lstStyle/>
        <a:p>
          <a:endParaRPr lang="en-US"/>
        </a:p>
      </dgm:t>
    </dgm:pt>
    <dgm:pt modelId="{25ACB518-2354-D946-A52B-4BDF1733780A}">
      <dgm:prSet/>
      <dgm:spPr>
        <a:solidFill>
          <a:srgbClr val="7030A0"/>
        </a:solidFill>
      </dgm:spPr>
      <dgm:t>
        <a:bodyPr/>
        <a:lstStyle/>
        <a:p>
          <a:r>
            <a:rPr kumimoji="1" lang="en-US" altLang="zh-CN" b="1" i="1"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Conclusion</a:t>
          </a:r>
        </a:p>
      </dgm:t>
    </dgm:pt>
    <dgm:pt modelId="{A8EE283F-E13C-AE45-9BA9-71311643DCE6}" type="parTrans" cxnId="{4F2AD445-79BF-C64F-B7D8-FF0F16D60059}">
      <dgm:prSet/>
      <dgm:spPr/>
      <dgm:t>
        <a:bodyPr/>
        <a:lstStyle/>
        <a:p>
          <a:endParaRPr lang="en-US"/>
        </a:p>
      </dgm:t>
    </dgm:pt>
    <dgm:pt modelId="{35C92A2F-D3A7-8340-8FA9-FDAB5A474AB2}" type="sibTrans" cxnId="{4F2AD445-79BF-C64F-B7D8-FF0F16D60059}">
      <dgm:prSet/>
      <dgm:spPr/>
      <dgm:t>
        <a:bodyPr/>
        <a:lstStyle/>
        <a:p>
          <a:endParaRPr lang="en-US"/>
        </a:p>
      </dgm:t>
    </dgm:pt>
    <dgm:pt modelId="{781047FB-2CE7-9E4F-A2D7-ACEBE50CE741}" type="pres">
      <dgm:prSet presAssocID="{DB788EEB-B085-EB41-91BF-A810B11C3DFE}" presName="Name0" presStyleCnt="0">
        <dgm:presLayoutVars>
          <dgm:chMax val="7"/>
          <dgm:chPref val="7"/>
          <dgm:dir/>
        </dgm:presLayoutVars>
      </dgm:prSet>
      <dgm:spPr/>
    </dgm:pt>
    <dgm:pt modelId="{B4B76FB5-EA6E-4941-98C9-489E3D3119E0}" type="pres">
      <dgm:prSet presAssocID="{DB788EEB-B085-EB41-91BF-A810B11C3DFE}" presName="Name1" presStyleCnt="0"/>
      <dgm:spPr/>
    </dgm:pt>
    <dgm:pt modelId="{2370BB04-9C8E-954F-A5E9-9A97ACB0F442}" type="pres">
      <dgm:prSet presAssocID="{DB788EEB-B085-EB41-91BF-A810B11C3DFE}" presName="cycle" presStyleCnt="0"/>
      <dgm:spPr/>
    </dgm:pt>
    <dgm:pt modelId="{C6CB13FE-A66B-EE4B-A053-FD594DC62255}" type="pres">
      <dgm:prSet presAssocID="{DB788EEB-B085-EB41-91BF-A810B11C3DFE}" presName="srcNode" presStyleLbl="node1" presStyleIdx="0" presStyleCnt="5"/>
      <dgm:spPr/>
    </dgm:pt>
    <dgm:pt modelId="{493E0B42-C808-5C48-8B79-4AC648DEFA2F}" type="pres">
      <dgm:prSet presAssocID="{DB788EEB-B085-EB41-91BF-A810B11C3DFE}" presName="conn" presStyleLbl="parChTrans1D2" presStyleIdx="0" presStyleCnt="1"/>
      <dgm:spPr/>
    </dgm:pt>
    <dgm:pt modelId="{9BE3924F-2BC9-D249-907B-D744BDDB7062}" type="pres">
      <dgm:prSet presAssocID="{DB788EEB-B085-EB41-91BF-A810B11C3DFE}" presName="extraNode" presStyleLbl="node1" presStyleIdx="0" presStyleCnt="5"/>
      <dgm:spPr/>
    </dgm:pt>
    <dgm:pt modelId="{0AEBAE12-9154-FC4B-ABFE-B7281F107A05}" type="pres">
      <dgm:prSet presAssocID="{DB788EEB-B085-EB41-91BF-A810B11C3DFE}" presName="dstNode" presStyleLbl="node1" presStyleIdx="0" presStyleCnt="5"/>
      <dgm:spPr/>
    </dgm:pt>
    <dgm:pt modelId="{43E3470B-54CF-7C46-A19A-9A2245A38312}" type="pres">
      <dgm:prSet presAssocID="{9EECBEFF-96F2-AC45-B935-FB5827C2A70C}" presName="text_1" presStyleLbl="node1" presStyleIdx="0" presStyleCnt="5">
        <dgm:presLayoutVars>
          <dgm:bulletEnabled val="1"/>
        </dgm:presLayoutVars>
      </dgm:prSet>
      <dgm:spPr/>
    </dgm:pt>
    <dgm:pt modelId="{17B0CA82-7F3E-EA4F-B878-FE95AC036FF4}" type="pres">
      <dgm:prSet presAssocID="{9EECBEFF-96F2-AC45-B935-FB5827C2A70C}" presName="accent_1" presStyleCnt="0"/>
      <dgm:spPr/>
    </dgm:pt>
    <dgm:pt modelId="{B41B2BF7-281C-E944-B0A1-6FAE3B74D5B0}" type="pres">
      <dgm:prSet presAssocID="{9EECBEFF-96F2-AC45-B935-FB5827C2A70C}" presName="accentRepeatNode" presStyleLbl="solidFgAcc1" presStyleIdx="0" presStyleCnt="5"/>
      <dgm:spPr/>
    </dgm:pt>
    <dgm:pt modelId="{340F2338-0158-D74D-A4B9-3A22A1DE5CDB}" type="pres">
      <dgm:prSet presAssocID="{275B29BF-A91D-D74A-B040-08F742E64F1D}" presName="text_2" presStyleLbl="node1" presStyleIdx="1" presStyleCnt="5">
        <dgm:presLayoutVars>
          <dgm:bulletEnabled val="1"/>
        </dgm:presLayoutVars>
      </dgm:prSet>
      <dgm:spPr/>
    </dgm:pt>
    <dgm:pt modelId="{68EE062C-DE84-4747-850F-3963F7BD2359}" type="pres">
      <dgm:prSet presAssocID="{275B29BF-A91D-D74A-B040-08F742E64F1D}" presName="accent_2" presStyleCnt="0"/>
      <dgm:spPr/>
    </dgm:pt>
    <dgm:pt modelId="{17F430D8-3747-AE4D-900C-B78A1AF67868}" type="pres">
      <dgm:prSet presAssocID="{275B29BF-A91D-D74A-B040-08F742E64F1D}" presName="accentRepeatNode" presStyleLbl="solidFgAcc1" presStyleIdx="1" presStyleCnt="5"/>
      <dgm:spPr/>
    </dgm:pt>
    <dgm:pt modelId="{4AC0D0ED-3E6E-474B-A097-84D43DD40390}" type="pres">
      <dgm:prSet presAssocID="{24E888F8-37E1-874D-8393-CC93B9615A81}" presName="text_3" presStyleLbl="node1" presStyleIdx="2" presStyleCnt="5">
        <dgm:presLayoutVars>
          <dgm:bulletEnabled val="1"/>
        </dgm:presLayoutVars>
      </dgm:prSet>
      <dgm:spPr/>
    </dgm:pt>
    <dgm:pt modelId="{E17BB3E4-45A2-6B4F-A8F2-5C3591209269}" type="pres">
      <dgm:prSet presAssocID="{24E888F8-37E1-874D-8393-CC93B9615A81}" presName="accent_3" presStyleCnt="0"/>
      <dgm:spPr/>
    </dgm:pt>
    <dgm:pt modelId="{57B6003F-5D03-4A41-A2D9-F2579CAF4510}" type="pres">
      <dgm:prSet presAssocID="{24E888F8-37E1-874D-8393-CC93B9615A81}" presName="accentRepeatNode" presStyleLbl="solidFgAcc1" presStyleIdx="2" presStyleCnt="5"/>
      <dgm:spPr/>
    </dgm:pt>
    <dgm:pt modelId="{572AF5FC-1E2C-844E-8A0B-BCA12A1DFBDE}" type="pres">
      <dgm:prSet presAssocID="{0A272B47-E108-0249-8509-C9F32F74F0A5}" presName="text_4" presStyleLbl="node1" presStyleIdx="3" presStyleCnt="5">
        <dgm:presLayoutVars>
          <dgm:bulletEnabled val="1"/>
        </dgm:presLayoutVars>
      </dgm:prSet>
      <dgm:spPr/>
    </dgm:pt>
    <dgm:pt modelId="{780CB885-50D8-DF42-8D2B-9DD97E59F9F3}" type="pres">
      <dgm:prSet presAssocID="{0A272B47-E108-0249-8509-C9F32F74F0A5}" presName="accent_4" presStyleCnt="0"/>
      <dgm:spPr/>
    </dgm:pt>
    <dgm:pt modelId="{FCC2628C-3A9B-6443-8405-FCBD5DBF1610}" type="pres">
      <dgm:prSet presAssocID="{0A272B47-E108-0249-8509-C9F32F74F0A5}" presName="accentRepeatNode" presStyleLbl="solidFgAcc1" presStyleIdx="3" presStyleCnt="5"/>
      <dgm:spPr/>
    </dgm:pt>
    <dgm:pt modelId="{0F0C7C12-3983-7B40-AC00-4FFF26795921}" type="pres">
      <dgm:prSet presAssocID="{25ACB518-2354-D946-A52B-4BDF1733780A}" presName="text_5" presStyleLbl="node1" presStyleIdx="4" presStyleCnt="5">
        <dgm:presLayoutVars>
          <dgm:bulletEnabled val="1"/>
        </dgm:presLayoutVars>
      </dgm:prSet>
      <dgm:spPr/>
    </dgm:pt>
    <dgm:pt modelId="{78FAFE30-8700-894C-9454-2EF01236E4C1}" type="pres">
      <dgm:prSet presAssocID="{25ACB518-2354-D946-A52B-4BDF1733780A}" presName="accent_5" presStyleCnt="0"/>
      <dgm:spPr/>
    </dgm:pt>
    <dgm:pt modelId="{E1744124-E58B-0543-906C-657A1857BD3A}" type="pres">
      <dgm:prSet presAssocID="{25ACB518-2354-D946-A52B-4BDF1733780A}" presName="accentRepeatNode" presStyleLbl="solidFgAcc1" presStyleIdx="4" presStyleCnt="5"/>
      <dgm:spPr/>
    </dgm:pt>
  </dgm:ptLst>
  <dgm:cxnLst>
    <dgm:cxn modelId="{88957E02-7018-1344-826D-AFA56CB78EBA}" type="presOf" srcId="{24E888F8-37E1-874D-8393-CC93B9615A81}" destId="{4AC0D0ED-3E6E-474B-A097-84D43DD40390}" srcOrd="0" destOrd="0" presId="urn:microsoft.com/office/officeart/2008/layout/VerticalCurvedList"/>
    <dgm:cxn modelId="{9C71651A-6834-4246-B2D1-B7920663E758}" type="presOf" srcId="{275B29BF-A91D-D74A-B040-08F742E64F1D}" destId="{340F2338-0158-D74D-A4B9-3A22A1DE5CDB}" srcOrd="0" destOrd="0" presId="urn:microsoft.com/office/officeart/2008/layout/VerticalCurvedList"/>
    <dgm:cxn modelId="{2C3F7A3D-CF34-7441-B4FB-CBCD4BE2AF7C}" type="presOf" srcId="{9EECBEFF-96F2-AC45-B935-FB5827C2A70C}" destId="{43E3470B-54CF-7C46-A19A-9A2245A38312}" srcOrd="0" destOrd="0" presId="urn:microsoft.com/office/officeart/2008/layout/VerticalCurvedList"/>
    <dgm:cxn modelId="{4F2AD445-79BF-C64F-B7D8-FF0F16D60059}" srcId="{DB788EEB-B085-EB41-91BF-A810B11C3DFE}" destId="{25ACB518-2354-D946-A52B-4BDF1733780A}" srcOrd="4" destOrd="0" parTransId="{A8EE283F-E13C-AE45-9BA9-71311643DCE6}" sibTransId="{35C92A2F-D3A7-8340-8FA9-FDAB5A474AB2}"/>
    <dgm:cxn modelId="{EB2FB147-14DA-9D4D-8C98-229E697E0885}" type="presOf" srcId="{4E800DDC-E4CD-B34B-B51E-A0E6857FC6F1}" destId="{493E0B42-C808-5C48-8B79-4AC648DEFA2F}" srcOrd="0" destOrd="0" presId="urn:microsoft.com/office/officeart/2008/layout/VerticalCurvedList"/>
    <dgm:cxn modelId="{40EE814C-AFC4-1F4C-A551-E6C78911B8CE}" srcId="{DB788EEB-B085-EB41-91BF-A810B11C3DFE}" destId="{24E888F8-37E1-874D-8393-CC93B9615A81}" srcOrd="2" destOrd="0" parTransId="{CCB175E8-CECE-A448-A090-A7A8F05B19B6}" sibTransId="{D0C2BCED-F29E-F449-A5F8-9789850BFE1C}"/>
    <dgm:cxn modelId="{BC0D746E-0659-694B-85CD-5DB866585C29}" srcId="{DB788EEB-B085-EB41-91BF-A810B11C3DFE}" destId="{9EECBEFF-96F2-AC45-B935-FB5827C2A70C}" srcOrd="0" destOrd="0" parTransId="{433995D5-8C32-C148-9FD4-F5682B26BF62}" sibTransId="{4E800DDC-E4CD-B34B-B51E-A0E6857FC6F1}"/>
    <dgm:cxn modelId="{F3761374-F4AC-FB4C-AEEC-EBE216FEB140}" type="presOf" srcId="{25ACB518-2354-D946-A52B-4BDF1733780A}" destId="{0F0C7C12-3983-7B40-AC00-4FFF26795921}" srcOrd="0" destOrd="0" presId="urn:microsoft.com/office/officeart/2008/layout/VerticalCurvedList"/>
    <dgm:cxn modelId="{77ECB286-BAF0-014D-8CDF-28B1427E27AC}" type="presOf" srcId="{0A272B47-E108-0249-8509-C9F32F74F0A5}" destId="{572AF5FC-1E2C-844E-8A0B-BCA12A1DFBDE}" srcOrd="0" destOrd="0" presId="urn:microsoft.com/office/officeart/2008/layout/VerticalCurvedList"/>
    <dgm:cxn modelId="{7A81A5D1-5546-CF42-BDBC-473527E7291B}" srcId="{DB788EEB-B085-EB41-91BF-A810B11C3DFE}" destId="{275B29BF-A91D-D74A-B040-08F742E64F1D}" srcOrd="1" destOrd="0" parTransId="{0F54059D-C278-3F41-9860-C0B4A847BCAE}" sibTransId="{F78FFB72-2C6F-424F-90EE-6B71C9BCB5DE}"/>
    <dgm:cxn modelId="{ED9475D3-25A0-5348-9FEB-AA292A7F6073}" type="presOf" srcId="{DB788EEB-B085-EB41-91BF-A810B11C3DFE}" destId="{781047FB-2CE7-9E4F-A2D7-ACEBE50CE741}" srcOrd="0" destOrd="0" presId="urn:microsoft.com/office/officeart/2008/layout/VerticalCurvedList"/>
    <dgm:cxn modelId="{D3F3A2EF-1B4E-CA4F-A24D-91B38D56C7CA}" srcId="{DB788EEB-B085-EB41-91BF-A810B11C3DFE}" destId="{0A272B47-E108-0249-8509-C9F32F74F0A5}" srcOrd="3" destOrd="0" parTransId="{75D2ECA6-42A8-8A40-8464-19D72A000135}" sibTransId="{AB157C08-B2F8-3B44-B1DD-C4DDFD864ACC}"/>
    <dgm:cxn modelId="{4D2BF7DD-29BB-6B4B-9112-2774135412FE}" type="presParOf" srcId="{781047FB-2CE7-9E4F-A2D7-ACEBE50CE741}" destId="{B4B76FB5-EA6E-4941-98C9-489E3D3119E0}" srcOrd="0" destOrd="0" presId="urn:microsoft.com/office/officeart/2008/layout/VerticalCurvedList"/>
    <dgm:cxn modelId="{CD7CF18A-ACA7-9344-A0BC-442339CE7E15}" type="presParOf" srcId="{B4B76FB5-EA6E-4941-98C9-489E3D3119E0}" destId="{2370BB04-9C8E-954F-A5E9-9A97ACB0F442}" srcOrd="0" destOrd="0" presId="urn:microsoft.com/office/officeart/2008/layout/VerticalCurvedList"/>
    <dgm:cxn modelId="{7F37C030-9E57-474A-A12B-B6BBE1E2C11B}" type="presParOf" srcId="{2370BB04-9C8E-954F-A5E9-9A97ACB0F442}" destId="{C6CB13FE-A66B-EE4B-A053-FD594DC62255}" srcOrd="0" destOrd="0" presId="urn:microsoft.com/office/officeart/2008/layout/VerticalCurvedList"/>
    <dgm:cxn modelId="{769953DD-FA7E-6E43-84F8-285401727BC3}" type="presParOf" srcId="{2370BB04-9C8E-954F-A5E9-9A97ACB0F442}" destId="{493E0B42-C808-5C48-8B79-4AC648DEFA2F}" srcOrd="1" destOrd="0" presId="urn:microsoft.com/office/officeart/2008/layout/VerticalCurvedList"/>
    <dgm:cxn modelId="{0E26C253-4A9A-AB4F-9E96-E2D2A2B106B0}" type="presParOf" srcId="{2370BB04-9C8E-954F-A5E9-9A97ACB0F442}" destId="{9BE3924F-2BC9-D249-907B-D744BDDB7062}" srcOrd="2" destOrd="0" presId="urn:microsoft.com/office/officeart/2008/layout/VerticalCurvedList"/>
    <dgm:cxn modelId="{083D9A51-CC2A-4944-A560-52C18266CBEB}" type="presParOf" srcId="{2370BB04-9C8E-954F-A5E9-9A97ACB0F442}" destId="{0AEBAE12-9154-FC4B-ABFE-B7281F107A05}" srcOrd="3" destOrd="0" presId="urn:microsoft.com/office/officeart/2008/layout/VerticalCurvedList"/>
    <dgm:cxn modelId="{96B5A7E3-AB5A-084F-B91A-9CE80FB3DD8F}" type="presParOf" srcId="{B4B76FB5-EA6E-4941-98C9-489E3D3119E0}" destId="{43E3470B-54CF-7C46-A19A-9A2245A38312}" srcOrd="1" destOrd="0" presId="urn:microsoft.com/office/officeart/2008/layout/VerticalCurvedList"/>
    <dgm:cxn modelId="{302D4522-313A-2F48-B751-4B0D8588EE99}" type="presParOf" srcId="{B4B76FB5-EA6E-4941-98C9-489E3D3119E0}" destId="{17B0CA82-7F3E-EA4F-B878-FE95AC036FF4}" srcOrd="2" destOrd="0" presId="urn:microsoft.com/office/officeart/2008/layout/VerticalCurvedList"/>
    <dgm:cxn modelId="{ED406A31-C83B-1549-8128-5A19C897B748}" type="presParOf" srcId="{17B0CA82-7F3E-EA4F-B878-FE95AC036FF4}" destId="{B41B2BF7-281C-E944-B0A1-6FAE3B74D5B0}" srcOrd="0" destOrd="0" presId="urn:microsoft.com/office/officeart/2008/layout/VerticalCurvedList"/>
    <dgm:cxn modelId="{3773D026-FD1F-FB4F-8190-B3A37CB6747B}" type="presParOf" srcId="{B4B76FB5-EA6E-4941-98C9-489E3D3119E0}" destId="{340F2338-0158-D74D-A4B9-3A22A1DE5CDB}" srcOrd="3" destOrd="0" presId="urn:microsoft.com/office/officeart/2008/layout/VerticalCurvedList"/>
    <dgm:cxn modelId="{385F2508-9F7E-B347-A680-B0667B8FF92F}" type="presParOf" srcId="{B4B76FB5-EA6E-4941-98C9-489E3D3119E0}" destId="{68EE062C-DE84-4747-850F-3963F7BD2359}" srcOrd="4" destOrd="0" presId="urn:microsoft.com/office/officeart/2008/layout/VerticalCurvedList"/>
    <dgm:cxn modelId="{677DCA26-0BD3-A248-BEFE-6FD8A2023F48}" type="presParOf" srcId="{68EE062C-DE84-4747-850F-3963F7BD2359}" destId="{17F430D8-3747-AE4D-900C-B78A1AF67868}" srcOrd="0" destOrd="0" presId="urn:microsoft.com/office/officeart/2008/layout/VerticalCurvedList"/>
    <dgm:cxn modelId="{307CFEC5-97F8-D141-8EBB-A26B9034DAA0}" type="presParOf" srcId="{B4B76FB5-EA6E-4941-98C9-489E3D3119E0}" destId="{4AC0D0ED-3E6E-474B-A097-84D43DD40390}" srcOrd="5" destOrd="0" presId="urn:microsoft.com/office/officeart/2008/layout/VerticalCurvedList"/>
    <dgm:cxn modelId="{4BC23ACD-CD91-5149-83B0-68280F49A533}" type="presParOf" srcId="{B4B76FB5-EA6E-4941-98C9-489E3D3119E0}" destId="{E17BB3E4-45A2-6B4F-A8F2-5C3591209269}" srcOrd="6" destOrd="0" presId="urn:microsoft.com/office/officeart/2008/layout/VerticalCurvedList"/>
    <dgm:cxn modelId="{5E4BA924-D0F3-B845-BA41-B20A9DFE28F3}" type="presParOf" srcId="{E17BB3E4-45A2-6B4F-A8F2-5C3591209269}" destId="{57B6003F-5D03-4A41-A2D9-F2579CAF4510}" srcOrd="0" destOrd="0" presId="urn:microsoft.com/office/officeart/2008/layout/VerticalCurvedList"/>
    <dgm:cxn modelId="{81DBFFBA-7101-D34A-BD91-1DBE52EB1C25}" type="presParOf" srcId="{B4B76FB5-EA6E-4941-98C9-489E3D3119E0}" destId="{572AF5FC-1E2C-844E-8A0B-BCA12A1DFBDE}" srcOrd="7" destOrd="0" presId="urn:microsoft.com/office/officeart/2008/layout/VerticalCurvedList"/>
    <dgm:cxn modelId="{6CBAAC31-1355-BE45-AFEF-805F2C09ACFD}" type="presParOf" srcId="{B4B76FB5-EA6E-4941-98C9-489E3D3119E0}" destId="{780CB885-50D8-DF42-8D2B-9DD97E59F9F3}" srcOrd="8" destOrd="0" presId="urn:microsoft.com/office/officeart/2008/layout/VerticalCurvedList"/>
    <dgm:cxn modelId="{B651AE33-BB52-CF40-B042-1C295A2DD01C}" type="presParOf" srcId="{780CB885-50D8-DF42-8D2B-9DD97E59F9F3}" destId="{FCC2628C-3A9B-6443-8405-FCBD5DBF1610}" srcOrd="0" destOrd="0" presId="urn:microsoft.com/office/officeart/2008/layout/VerticalCurvedList"/>
    <dgm:cxn modelId="{98F02616-3AEE-594D-8604-08A5F173BDA1}" type="presParOf" srcId="{B4B76FB5-EA6E-4941-98C9-489E3D3119E0}" destId="{0F0C7C12-3983-7B40-AC00-4FFF26795921}" srcOrd="9" destOrd="0" presId="urn:microsoft.com/office/officeart/2008/layout/VerticalCurvedList"/>
    <dgm:cxn modelId="{D954B375-0CCD-2E45-9DFA-EFFA471ADD82}" type="presParOf" srcId="{B4B76FB5-EA6E-4941-98C9-489E3D3119E0}" destId="{78FAFE30-8700-894C-9454-2EF01236E4C1}" srcOrd="10" destOrd="0" presId="urn:microsoft.com/office/officeart/2008/layout/VerticalCurvedList"/>
    <dgm:cxn modelId="{72F16AD5-BA23-404F-AC62-FD9CE4538A2D}" type="presParOf" srcId="{78FAFE30-8700-894C-9454-2EF01236E4C1}" destId="{E1744124-E58B-0543-906C-657A1857BD3A}" srcOrd="0" destOrd="0" presId="urn:microsoft.com/office/officeart/2008/layout/VerticalCurv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0B42-C808-5C48-8B79-4AC648DEFA2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E3470B-54CF-7C46-A19A-9A2245A38312}">
      <dsp:nvSpPr>
        <dsp:cNvPr id="0" name=""/>
        <dsp:cNvSpPr/>
      </dsp:nvSpPr>
      <dsp:spPr>
        <a:xfrm>
          <a:off x="509717" y="338558"/>
          <a:ext cx="7541700"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Background</a:t>
          </a:r>
          <a:r>
            <a:rPr kumimoji="1" lang="zh-CN" altLang="en-US"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and</a:t>
          </a:r>
          <a:r>
            <a:rPr kumimoji="1" lang="zh-CN" altLang="en-US"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Methods</a:t>
          </a:r>
          <a:endParaRPr lang="en-US" sz="2800" b="1" i="1" kern="1200" dirty="0">
            <a:solidFill>
              <a:schemeClr val="bg1"/>
            </a:solidFill>
          </a:endParaRPr>
        </a:p>
      </dsp:txBody>
      <dsp:txXfrm>
        <a:off x="509717" y="338558"/>
        <a:ext cx="7541700" cy="677550"/>
      </dsp:txXfrm>
    </dsp:sp>
    <dsp:sp modelId="{B41B2BF7-281C-E944-B0A1-6FAE3B74D5B0}">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0F2338-0158-D74D-A4B9-3A22A1DE5CDB}">
      <dsp:nvSpPr>
        <dsp:cNvPr id="0" name=""/>
        <dsp:cNvSpPr/>
      </dsp:nvSpPr>
      <dsp:spPr>
        <a:xfrm>
          <a:off x="995230" y="1354558"/>
          <a:ext cx="7056187"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Selected Supercomputer</a:t>
          </a:r>
        </a:p>
      </dsp:txBody>
      <dsp:txXfrm>
        <a:off x="995230" y="1354558"/>
        <a:ext cx="7056187" cy="677550"/>
      </dsp:txXfrm>
    </dsp:sp>
    <dsp:sp modelId="{17F430D8-3747-AE4D-900C-B78A1AF67868}">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C0D0ED-3E6E-474B-A097-84D43DD40390}">
      <dsp:nvSpPr>
        <dsp:cNvPr id="0" name=""/>
        <dsp:cNvSpPr/>
      </dsp:nvSpPr>
      <dsp:spPr>
        <a:xfrm>
          <a:off x="1144243" y="2370558"/>
          <a:ext cx="6907174"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Optimization Approaches</a:t>
          </a:r>
        </a:p>
      </dsp:txBody>
      <dsp:txXfrm>
        <a:off x="1144243" y="2370558"/>
        <a:ext cx="6907174" cy="677550"/>
      </dsp:txXfrm>
    </dsp:sp>
    <dsp:sp modelId="{57B6003F-5D03-4A41-A2D9-F2579CAF4510}">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2AF5FC-1E2C-844E-8A0B-BCA12A1DFBDE}">
      <dsp:nvSpPr>
        <dsp:cNvPr id="0" name=""/>
        <dsp:cNvSpPr/>
      </dsp:nvSpPr>
      <dsp:spPr>
        <a:xfrm>
          <a:off x="995230" y="3386558"/>
          <a:ext cx="7056187"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Performance and Earthquake Simulations</a:t>
          </a:r>
        </a:p>
      </dsp:txBody>
      <dsp:txXfrm>
        <a:off x="995230" y="3386558"/>
        <a:ext cx="7056187" cy="677550"/>
      </dsp:txXfrm>
    </dsp:sp>
    <dsp:sp modelId="{FCC2628C-3A9B-6443-8405-FCBD5DBF1610}">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0C7C12-3983-7B40-AC00-4FFF26795921}">
      <dsp:nvSpPr>
        <dsp:cNvPr id="0" name=""/>
        <dsp:cNvSpPr/>
      </dsp:nvSpPr>
      <dsp:spPr>
        <a:xfrm>
          <a:off x="509717" y="4402558"/>
          <a:ext cx="7541700"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Conclusion</a:t>
          </a:r>
        </a:p>
      </dsp:txBody>
      <dsp:txXfrm>
        <a:off x="509717" y="4402558"/>
        <a:ext cx="7541700" cy="677550"/>
      </dsp:txXfrm>
    </dsp:sp>
    <dsp:sp modelId="{E1744124-E58B-0543-906C-657A1857BD3A}">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0B42-C808-5C48-8B79-4AC648DEFA2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E3470B-54CF-7C46-A19A-9A2245A38312}">
      <dsp:nvSpPr>
        <dsp:cNvPr id="0" name=""/>
        <dsp:cNvSpPr/>
      </dsp:nvSpPr>
      <dsp:spPr>
        <a:xfrm>
          <a:off x="509717" y="338558"/>
          <a:ext cx="7541700" cy="67755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Background</a:t>
          </a:r>
          <a:r>
            <a:rPr kumimoji="1" lang="zh-CN" altLang="en-US"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and</a:t>
          </a:r>
          <a:r>
            <a:rPr kumimoji="1" lang="zh-CN" altLang="en-US"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Methods</a:t>
          </a:r>
          <a:endParaRPr lang="en-US" sz="2800" b="1" i="1" kern="1200" dirty="0">
            <a:solidFill>
              <a:schemeClr val="bg1"/>
            </a:solidFill>
          </a:endParaRPr>
        </a:p>
      </dsp:txBody>
      <dsp:txXfrm>
        <a:off x="509717" y="338558"/>
        <a:ext cx="7541700" cy="677550"/>
      </dsp:txXfrm>
    </dsp:sp>
    <dsp:sp modelId="{B41B2BF7-281C-E944-B0A1-6FAE3B74D5B0}">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0F2338-0158-D74D-A4B9-3A22A1DE5CDB}">
      <dsp:nvSpPr>
        <dsp:cNvPr id="0" name=""/>
        <dsp:cNvSpPr/>
      </dsp:nvSpPr>
      <dsp:spPr>
        <a:xfrm>
          <a:off x="995230" y="1354558"/>
          <a:ext cx="7056187"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Selected Supercomputer</a:t>
          </a:r>
        </a:p>
      </dsp:txBody>
      <dsp:txXfrm>
        <a:off x="995230" y="1354558"/>
        <a:ext cx="7056187" cy="677550"/>
      </dsp:txXfrm>
    </dsp:sp>
    <dsp:sp modelId="{17F430D8-3747-AE4D-900C-B78A1AF67868}">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C0D0ED-3E6E-474B-A097-84D43DD40390}">
      <dsp:nvSpPr>
        <dsp:cNvPr id="0" name=""/>
        <dsp:cNvSpPr/>
      </dsp:nvSpPr>
      <dsp:spPr>
        <a:xfrm>
          <a:off x="1144243" y="2370558"/>
          <a:ext cx="6907174"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Optimization Approaches</a:t>
          </a:r>
        </a:p>
      </dsp:txBody>
      <dsp:txXfrm>
        <a:off x="1144243" y="2370558"/>
        <a:ext cx="6907174" cy="677550"/>
      </dsp:txXfrm>
    </dsp:sp>
    <dsp:sp modelId="{57B6003F-5D03-4A41-A2D9-F2579CAF4510}">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2AF5FC-1E2C-844E-8A0B-BCA12A1DFBDE}">
      <dsp:nvSpPr>
        <dsp:cNvPr id="0" name=""/>
        <dsp:cNvSpPr/>
      </dsp:nvSpPr>
      <dsp:spPr>
        <a:xfrm>
          <a:off x="995230" y="3386558"/>
          <a:ext cx="7056187"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Performance and Earthquake Simulations</a:t>
          </a:r>
        </a:p>
      </dsp:txBody>
      <dsp:txXfrm>
        <a:off x="995230" y="3386558"/>
        <a:ext cx="7056187" cy="677550"/>
      </dsp:txXfrm>
    </dsp:sp>
    <dsp:sp modelId="{FCC2628C-3A9B-6443-8405-FCBD5DBF1610}">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0C7C12-3983-7B40-AC00-4FFF26795921}">
      <dsp:nvSpPr>
        <dsp:cNvPr id="0" name=""/>
        <dsp:cNvSpPr/>
      </dsp:nvSpPr>
      <dsp:spPr>
        <a:xfrm>
          <a:off x="509717" y="4402558"/>
          <a:ext cx="7541700"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Conclusion</a:t>
          </a:r>
        </a:p>
      </dsp:txBody>
      <dsp:txXfrm>
        <a:off x="509717" y="4402558"/>
        <a:ext cx="7541700" cy="677550"/>
      </dsp:txXfrm>
    </dsp:sp>
    <dsp:sp modelId="{E1744124-E58B-0543-906C-657A1857BD3A}">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0B42-C808-5C48-8B79-4AC648DEFA2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E3470B-54CF-7C46-A19A-9A2245A38312}">
      <dsp:nvSpPr>
        <dsp:cNvPr id="0" name=""/>
        <dsp:cNvSpPr/>
      </dsp:nvSpPr>
      <dsp:spPr>
        <a:xfrm>
          <a:off x="509717" y="338558"/>
          <a:ext cx="7541700"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Background</a:t>
          </a:r>
          <a:r>
            <a:rPr kumimoji="1" lang="zh-CN" altLang="en-US"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and</a:t>
          </a:r>
          <a:r>
            <a:rPr kumimoji="1" lang="zh-CN" altLang="en-US"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Methods</a:t>
          </a:r>
          <a:endParaRPr lang="en-US" sz="2800" b="1" i="1" kern="1200" dirty="0">
            <a:solidFill>
              <a:schemeClr val="bg1"/>
            </a:solidFill>
          </a:endParaRPr>
        </a:p>
      </dsp:txBody>
      <dsp:txXfrm>
        <a:off x="509717" y="338558"/>
        <a:ext cx="7541700" cy="677550"/>
      </dsp:txXfrm>
    </dsp:sp>
    <dsp:sp modelId="{B41B2BF7-281C-E944-B0A1-6FAE3B74D5B0}">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0F2338-0158-D74D-A4B9-3A22A1DE5CDB}">
      <dsp:nvSpPr>
        <dsp:cNvPr id="0" name=""/>
        <dsp:cNvSpPr/>
      </dsp:nvSpPr>
      <dsp:spPr>
        <a:xfrm>
          <a:off x="995230" y="1354558"/>
          <a:ext cx="7056187" cy="67755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Selected Supercomputer</a:t>
          </a:r>
        </a:p>
      </dsp:txBody>
      <dsp:txXfrm>
        <a:off x="995230" y="1354558"/>
        <a:ext cx="7056187" cy="677550"/>
      </dsp:txXfrm>
    </dsp:sp>
    <dsp:sp modelId="{17F430D8-3747-AE4D-900C-B78A1AF67868}">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C0D0ED-3E6E-474B-A097-84D43DD40390}">
      <dsp:nvSpPr>
        <dsp:cNvPr id="0" name=""/>
        <dsp:cNvSpPr/>
      </dsp:nvSpPr>
      <dsp:spPr>
        <a:xfrm>
          <a:off x="1144243" y="2370558"/>
          <a:ext cx="6907174"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Optimization Approaches</a:t>
          </a:r>
          <a:endPar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endParaRPr>
        </a:p>
      </dsp:txBody>
      <dsp:txXfrm>
        <a:off x="1144243" y="2370558"/>
        <a:ext cx="6907174" cy="677550"/>
      </dsp:txXfrm>
    </dsp:sp>
    <dsp:sp modelId="{57B6003F-5D03-4A41-A2D9-F2579CAF4510}">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2AF5FC-1E2C-844E-8A0B-BCA12A1DFBDE}">
      <dsp:nvSpPr>
        <dsp:cNvPr id="0" name=""/>
        <dsp:cNvSpPr/>
      </dsp:nvSpPr>
      <dsp:spPr>
        <a:xfrm>
          <a:off x="995230" y="3386558"/>
          <a:ext cx="7056187"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Performance and Earthquake Simulations</a:t>
          </a:r>
        </a:p>
      </dsp:txBody>
      <dsp:txXfrm>
        <a:off x="995230" y="3386558"/>
        <a:ext cx="7056187" cy="677550"/>
      </dsp:txXfrm>
    </dsp:sp>
    <dsp:sp modelId="{FCC2628C-3A9B-6443-8405-FCBD5DBF1610}">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0C7C12-3983-7B40-AC00-4FFF26795921}">
      <dsp:nvSpPr>
        <dsp:cNvPr id="0" name=""/>
        <dsp:cNvSpPr/>
      </dsp:nvSpPr>
      <dsp:spPr>
        <a:xfrm>
          <a:off x="509717" y="4402558"/>
          <a:ext cx="7541700"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Conclusion</a:t>
          </a:r>
        </a:p>
      </dsp:txBody>
      <dsp:txXfrm>
        <a:off x="509717" y="4402558"/>
        <a:ext cx="7541700" cy="677550"/>
      </dsp:txXfrm>
    </dsp:sp>
    <dsp:sp modelId="{E1744124-E58B-0543-906C-657A1857BD3A}">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0B42-C808-5C48-8B79-4AC648DEFA2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E3470B-54CF-7C46-A19A-9A2245A38312}">
      <dsp:nvSpPr>
        <dsp:cNvPr id="0" name=""/>
        <dsp:cNvSpPr/>
      </dsp:nvSpPr>
      <dsp:spPr>
        <a:xfrm>
          <a:off x="509717" y="338558"/>
          <a:ext cx="7541700"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Background</a:t>
          </a:r>
          <a:r>
            <a:rPr kumimoji="1" lang="zh-CN" altLang="en-US"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and</a:t>
          </a:r>
          <a:r>
            <a:rPr kumimoji="1" lang="zh-CN" altLang="en-US"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Methods</a:t>
          </a:r>
          <a:endParaRPr lang="en-US" sz="2800" b="1" i="1" kern="1200" dirty="0">
            <a:solidFill>
              <a:schemeClr val="bg1"/>
            </a:solidFill>
          </a:endParaRPr>
        </a:p>
      </dsp:txBody>
      <dsp:txXfrm>
        <a:off x="509717" y="338558"/>
        <a:ext cx="7541700" cy="677550"/>
      </dsp:txXfrm>
    </dsp:sp>
    <dsp:sp modelId="{B41B2BF7-281C-E944-B0A1-6FAE3B74D5B0}">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0F2338-0158-D74D-A4B9-3A22A1DE5CDB}">
      <dsp:nvSpPr>
        <dsp:cNvPr id="0" name=""/>
        <dsp:cNvSpPr/>
      </dsp:nvSpPr>
      <dsp:spPr>
        <a:xfrm>
          <a:off x="995230" y="1354558"/>
          <a:ext cx="7056187"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Selected Supercomputer</a:t>
          </a:r>
        </a:p>
      </dsp:txBody>
      <dsp:txXfrm>
        <a:off x="995230" y="1354558"/>
        <a:ext cx="7056187" cy="677550"/>
      </dsp:txXfrm>
    </dsp:sp>
    <dsp:sp modelId="{17F430D8-3747-AE4D-900C-B78A1AF67868}">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C0D0ED-3E6E-474B-A097-84D43DD40390}">
      <dsp:nvSpPr>
        <dsp:cNvPr id="0" name=""/>
        <dsp:cNvSpPr/>
      </dsp:nvSpPr>
      <dsp:spPr>
        <a:xfrm>
          <a:off x="1144243" y="2370558"/>
          <a:ext cx="6907174" cy="67755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Optimization Approaches</a:t>
          </a:r>
        </a:p>
      </dsp:txBody>
      <dsp:txXfrm>
        <a:off x="1144243" y="2370558"/>
        <a:ext cx="6907174" cy="677550"/>
      </dsp:txXfrm>
    </dsp:sp>
    <dsp:sp modelId="{57B6003F-5D03-4A41-A2D9-F2579CAF4510}">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2AF5FC-1E2C-844E-8A0B-BCA12A1DFBDE}">
      <dsp:nvSpPr>
        <dsp:cNvPr id="0" name=""/>
        <dsp:cNvSpPr/>
      </dsp:nvSpPr>
      <dsp:spPr>
        <a:xfrm>
          <a:off x="995230" y="3386558"/>
          <a:ext cx="7056187"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Performance and Earthquake Simulations</a:t>
          </a:r>
        </a:p>
      </dsp:txBody>
      <dsp:txXfrm>
        <a:off x="995230" y="3386558"/>
        <a:ext cx="7056187" cy="677550"/>
      </dsp:txXfrm>
    </dsp:sp>
    <dsp:sp modelId="{FCC2628C-3A9B-6443-8405-FCBD5DBF1610}">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0C7C12-3983-7B40-AC00-4FFF26795921}">
      <dsp:nvSpPr>
        <dsp:cNvPr id="0" name=""/>
        <dsp:cNvSpPr/>
      </dsp:nvSpPr>
      <dsp:spPr>
        <a:xfrm>
          <a:off x="509717" y="4402558"/>
          <a:ext cx="7541700"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Conclusion</a:t>
          </a:r>
        </a:p>
      </dsp:txBody>
      <dsp:txXfrm>
        <a:off x="509717" y="4402558"/>
        <a:ext cx="7541700" cy="677550"/>
      </dsp:txXfrm>
    </dsp:sp>
    <dsp:sp modelId="{E1744124-E58B-0543-906C-657A1857BD3A}">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0B42-C808-5C48-8B79-4AC648DEFA2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E3470B-54CF-7C46-A19A-9A2245A38312}">
      <dsp:nvSpPr>
        <dsp:cNvPr id="0" name=""/>
        <dsp:cNvSpPr/>
      </dsp:nvSpPr>
      <dsp:spPr>
        <a:xfrm>
          <a:off x="509717" y="338558"/>
          <a:ext cx="7541700"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Background</a:t>
          </a:r>
          <a:r>
            <a:rPr kumimoji="1" lang="zh-CN" altLang="en-US"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and</a:t>
          </a:r>
          <a:r>
            <a:rPr kumimoji="1" lang="zh-CN" altLang="en-US"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Methods</a:t>
          </a:r>
          <a:endParaRPr lang="en-US" sz="2800" b="1" i="1" kern="1200" dirty="0">
            <a:solidFill>
              <a:schemeClr val="bg1"/>
            </a:solidFill>
          </a:endParaRPr>
        </a:p>
      </dsp:txBody>
      <dsp:txXfrm>
        <a:off x="509717" y="338558"/>
        <a:ext cx="7541700" cy="677550"/>
      </dsp:txXfrm>
    </dsp:sp>
    <dsp:sp modelId="{B41B2BF7-281C-E944-B0A1-6FAE3B74D5B0}">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0F2338-0158-D74D-A4B9-3A22A1DE5CDB}">
      <dsp:nvSpPr>
        <dsp:cNvPr id="0" name=""/>
        <dsp:cNvSpPr/>
      </dsp:nvSpPr>
      <dsp:spPr>
        <a:xfrm>
          <a:off x="995230" y="1354558"/>
          <a:ext cx="7056187"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Selected Supercomputer</a:t>
          </a:r>
        </a:p>
      </dsp:txBody>
      <dsp:txXfrm>
        <a:off x="995230" y="1354558"/>
        <a:ext cx="7056187" cy="677550"/>
      </dsp:txXfrm>
    </dsp:sp>
    <dsp:sp modelId="{17F430D8-3747-AE4D-900C-B78A1AF67868}">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C0D0ED-3E6E-474B-A097-84D43DD40390}">
      <dsp:nvSpPr>
        <dsp:cNvPr id="0" name=""/>
        <dsp:cNvSpPr/>
      </dsp:nvSpPr>
      <dsp:spPr>
        <a:xfrm>
          <a:off x="1144243" y="2370558"/>
          <a:ext cx="6907174"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Optimization Approaches</a:t>
          </a:r>
          <a:endPar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endParaRPr>
        </a:p>
      </dsp:txBody>
      <dsp:txXfrm>
        <a:off x="1144243" y="2370558"/>
        <a:ext cx="6907174" cy="677550"/>
      </dsp:txXfrm>
    </dsp:sp>
    <dsp:sp modelId="{57B6003F-5D03-4A41-A2D9-F2579CAF4510}">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2AF5FC-1E2C-844E-8A0B-BCA12A1DFBDE}">
      <dsp:nvSpPr>
        <dsp:cNvPr id="0" name=""/>
        <dsp:cNvSpPr/>
      </dsp:nvSpPr>
      <dsp:spPr>
        <a:xfrm>
          <a:off x="995230" y="3386558"/>
          <a:ext cx="7056187" cy="67755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Performance and Earthquake Simulations</a:t>
          </a:r>
        </a:p>
      </dsp:txBody>
      <dsp:txXfrm>
        <a:off x="995230" y="3386558"/>
        <a:ext cx="7056187" cy="677550"/>
      </dsp:txXfrm>
    </dsp:sp>
    <dsp:sp modelId="{FCC2628C-3A9B-6443-8405-FCBD5DBF1610}">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0C7C12-3983-7B40-AC00-4FFF26795921}">
      <dsp:nvSpPr>
        <dsp:cNvPr id="0" name=""/>
        <dsp:cNvSpPr/>
      </dsp:nvSpPr>
      <dsp:spPr>
        <a:xfrm>
          <a:off x="509717" y="4402558"/>
          <a:ext cx="7541700"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Conclusion</a:t>
          </a:r>
        </a:p>
      </dsp:txBody>
      <dsp:txXfrm>
        <a:off x="509717" y="4402558"/>
        <a:ext cx="7541700" cy="677550"/>
      </dsp:txXfrm>
    </dsp:sp>
    <dsp:sp modelId="{E1744124-E58B-0543-906C-657A1857BD3A}">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0B42-C808-5C48-8B79-4AC648DEFA2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E3470B-54CF-7C46-A19A-9A2245A38312}">
      <dsp:nvSpPr>
        <dsp:cNvPr id="0" name=""/>
        <dsp:cNvSpPr/>
      </dsp:nvSpPr>
      <dsp:spPr>
        <a:xfrm>
          <a:off x="509717" y="338558"/>
          <a:ext cx="7541700"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Background</a:t>
          </a:r>
          <a:r>
            <a:rPr kumimoji="1" lang="zh-CN" altLang="en-US"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and</a:t>
          </a:r>
          <a:r>
            <a:rPr kumimoji="1" lang="zh-CN" altLang="en-US"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Methods</a:t>
          </a:r>
          <a:endParaRPr lang="en-US" sz="2800" b="1" i="1" kern="1200" dirty="0">
            <a:solidFill>
              <a:schemeClr val="bg1"/>
            </a:solidFill>
          </a:endParaRPr>
        </a:p>
      </dsp:txBody>
      <dsp:txXfrm>
        <a:off x="509717" y="338558"/>
        <a:ext cx="7541700" cy="677550"/>
      </dsp:txXfrm>
    </dsp:sp>
    <dsp:sp modelId="{B41B2BF7-281C-E944-B0A1-6FAE3B74D5B0}">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0F2338-0158-D74D-A4B9-3A22A1DE5CDB}">
      <dsp:nvSpPr>
        <dsp:cNvPr id="0" name=""/>
        <dsp:cNvSpPr/>
      </dsp:nvSpPr>
      <dsp:spPr>
        <a:xfrm>
          <a:off x="995230" y="1354558"/>
          <a:ext cx="7056187"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Selected Supercomputer</a:t>
          </a:r>
        </a:p>
      </dsp:txBody>
      <dsp:txXfrm>
        <a:off x="995230" y="1354558"/>
        <a:ext cx="7056187" cy="677550"/>
      </dsp:txXfrm>
    </dsp:sp>
    <dsp:sp modelId="{17F430D8-3747-AE4D-900C-B78A1AF67868}">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C0D0ED-3E6E-474B-A097-84D43DD40390}">
      <dsp:nvSpPr>
        <dsp:cNvPr id="0" name=""/>
        <dsp:cNvSpPr/>
      </dsp:nvSpPr>
      <dsp:spPr>
        <a:xfrm>
          <a:off x="1144243" y="2370558"/>
          <a:ext cx="6907174"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Optimization Approaches</a:t>
          </a:r>
          <a:endPar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endParaRPr>
        </a:p>
      </dsp:txBody>
      <dsp:txXfrm>
        <a:off x="1144243" y="2370558"/>
        <a:ext cx="6907174" cy="677550"/>
      </dsp:txXfrm>
    </dsp:sp>
    <dsp:sp modelId="{57B6003F-5D03-4A41-A2D9-F2579CAF4510}">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2AF5FC-1E2C-844E-8A0B-BCA12A1DFBDE}">
      <dsp:nvSpPr>
        <dsp:cNvPr id="0" name=""/>
        <dsp:cNvSpPr/>
      </dsp:nvSpPr>
      <dsp:spPr>
        <a:xfrm>
          <a:off x="995230" y="3386558"/>
          <a:ext cx="7056187" cy="67755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Performance and Earthquake Simulations</a:t>
          </a:r>
        </a:p>
      </dsp:txBody>
      <dsp:txXfrm>
        <a:off x="995230" y="3386558"/>
        <a:ext cx="7056187" cy="677550"/>
      </dsp:txXfrm>
    </dsp:sp>
    <dsp:sp modelId="{FCC2628C-3A9B-6443-8405-FCBD5DBF1610}">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0C7C12-3983-7B40-AC00-4FFF26795921}">
      <dsp:nvSpPr>
        <dsp:cNvPr id="0" name=""/>
        <dsp:cNvSpPr/>
      </dsp:nvSpPr>
      <dsp:spPr>
        <a:xfrm>
          <a:off x="509717" y="4402558"/>
          <a:ext cx="7541700" cy="67755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kumimoji="1" lang="en-US" altLang="zh-CN" sz="2800" b="1" i="1" kern="1200" dirty="0">
              <a:solidFill>
                <a:schemeClr val="bg1"/>
              </a:solidFill>
              <a:latin typeface="Times New Roman" panose="02020603050405020304" pitchFamily="18" charset="0"/>
              <a:ea typeface="STXinwei" panose="02010800040101010101" pitchFamily="2" charset="-122"/>
              <a:cs typeface="Times New Roman" panose="02020603050405020304" pitchFamily="18" charset="0"/>
            </a:rPr>
            <a:t>Conclusion</a:t>
          </a:r>
        </a:p>
      </dsp:txBody>
      <dsp:txXfrm>
        <a:off x="509717" y="4402558"/>
        <a:ext cx="7541700" cy="677550"/>
      </dsp:txXfrm>
    </dsp:sp>
    <dsp:sp modelId="{E1744124-E58B-0543-906C-657A1857BD3A}">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2AC664-162C-CF4B-97C6-623CE60E4A2F}"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9DD79-E4EE-AB44-A2C8-CD6EB53468F6}" type="slidenum">
              <a:rPr lang="en-US" smtClean="0"/>
              <a:t>‹#›</a:t>
            </a:fld>
            <a:endParaRPr lang="en-US"/>
          </a:p>
        </p:txBody>
      </p:sp>
    </p:spTree>
    <p:extLst>
      <p:ext uri="{BB962C8B-B14F-4D97-AF65-F5344CB8AC3E}">
        <p14:creationId xmlns:p14="http://schemas.microsoft.com/office/powerpoint/2010/main" val="177014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9DD79-E4EE-AB44-A2C8-CD6EB53468F6}" type="slidenum">
              <a:rPr lang="en-US" smtClean="0"/>
              <a:t>1</a:t>
            </a:fld>
            <a:endParaRPr lang="en-US"/>
          </a:p>
        </p:txBody>
      </p:sp>
    </p:spTree>
    <p:extLst>
      <p:ext uri="{BB962C8B-B14F-4D97-AF65-F5344CB8AC3E}">
        <p14:creationId xmlns:p14="http://schemas.microsoft.com/office/powerpoint/2010/main" val="1765194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In recent years, there have been many impressive earthquake simulation projects on various supercomputing platforms. </a:t>
            </a:r>
          </a:p>
          <a:p>
            <a:r>
              <a:rPr kumimoji="1" lang="en" altLang="zh-CN" dirty="0"/>
              <a:t>We have listed our work and some of the state-of-the-art work on earthquake simulation.</a:t>
            </a:r>
          </a:p>
          <a:p>
            <a:endParaRPr kumimoji="1" lang="en" altLang="zh-CN" dirty="0"/>
          </a:p>
          <a:p>
            <a:r>
              <a:rPr kumimoji="1" lang="en" altLang="zh-CN" dirty="0"/>
              <a:t>We analyzed the advantages and disadvantages of these numerical methods. </a:t>
            </a:r>
          </a:p>
          <a:p>
            <a:r>
              <a:rPr kumimoji="1" lang="en" altLang="zh-CN" dirty="0"/>
              <a:t>Ultimately, we have adopted the </a:t>
            </a:r>
            <a:r>
              <a:rPr kumimoji="1" lang="en-US" altLang="zh-CN" dirty="0">
                <a:latin typeface="Times New Roman" panose="02020603050405020304" pitchFamily="18" charset="0"/>
                <a:cs typeface="Times New Roman" panose="02020603050405020304" pitchFamily="18" charset="0"/>
              </a:rPr>
              <a:t>Curvilinear Grid Finite Difference Method  </a:t>
            </a:r>
            <a:r>
              <a:rPr kumimoji="1" lang="en" altLang="zh-CN" dirty="0"/>
              <a:t>CGFD method to carry out large-scale earthquake simulations.</a:t>
            </a:r>
          </a:p>
          <a:p>
            <a:r>
              <a:rPr kumimoji="1" lang="en" altLang="zh-CN" dirty="0"/>
              <a:t>CGFDM inherits the traditional FDM properties of high accuracy and high efficiency.  </a:t>
            </a:r>
          </a:p>
          <a:p>
            <a:r>
              <a:rPr kumimoji="1" lang="en" altLang="zh-CN" dirty="0"/>
              <a:t>It meshes grids flexibly according to the geometry of the calculation area. </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17</a:t>
            </a:fld>
            <a:endParaRPr kumimoji="1" lang="zh-CN" altLang="en-US"/>
          </a:p>
        </p:txBody>
      </p:sp>
    </p:spTree>
    <p:extLst>
      <p:ext uri="{BB962C8B-B14F-4D97-AF65-F5344CB8AC3E}">
        <p14:creationId xmlns:p14="http://schemas.microsoft.com/office/powerpoint/2010/main" val="2585779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For an earthquake hazard evaluation, it is crucial to accurately model wave propagation.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latin typeface="Times New Roman" panose="02020603050405020304" pitchFamily="18" charset="0"/>
                <a:cs typeface="Times New Roman" panose="02020603050405020304" pitchFamily="18" charset="0"/>
              </a:rPr>
              <a:t>However, When seismic waves propagate to the boundary, they can generate spurious artificial reflection waves.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D1D5DB"/>
                </a:solidFill>
                <a:effectLst/>
                <a:latin typeface="Söhne"/>
              </a:rPr>
              <a:t>This significantly impacts the accuracy and completeness of earthquake simulation.</a:t>
            </a:r>
            <a:endParaRPr lang="en" altLang="zh-CN" dirty="0">
              <a:latin typeface="Times New Roman" panose="02020603050405020304" pitchFamily="18" charset="0"/>
              <a:cs typeface="Times New Roman" panose="02020603050405020304" pitchFamily="18" charset="0"/>
            </a:endParaRPr>
          </a:p>
          <a:p>
            <a:r>
              <a:rPr kumimoji="1" lang="en" altLang="zh-CN" dirty="0"/>
              <a:t>The PML technique can effectively reduce artificial reflections and significantly improve the precision of earthquake simulations. </a:t>
            </a:r>
          </a:p>
          <a:p>
            <a:r>
              <a:rPr kumimoji="1" lang="en" altLang="zh-CN" dirty="0"/>
              <a:t>Therefore, the PML is employed in </a:t>
            </a:r>
            <a:r>
              <a:rPr kumimoji="1" lang="en" altLang="zh-CN"/>
              <a:t>our study.</a:t>
            </a:r>
            <a:endParaRPr kumimoji="1" lang="en" altLang="zh-CN" dirty="0"/>
          </a:p>
          <a:p>
            <a:r>
              <a:rPr kumimoji="1" lang="en" altLang="zh-CN" dirty="0"/>
              <a:t>﻿However, the PML is only distributed on the surface layer of the entire computing process cube and required more calculations.</a:t>
            </a:r>
          </a:p>
          <a:p>
            <a:r>
              <a:rPr kumimoji="1" lang="en" altLang="zh-CN" dirty="0"/>
              <a:t>This results in severe load imbalance issues.</a:t>
            </a:r>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18</a:t>
            </a:fld>
            <a:endParaRPr kumimoji="1" lang="zh-CN" altLang="en-US"/>
          </a:p>
        </p:txBody>
      </p:sp>
    </p:spTree>
    <p:extLst>
      <p:ext uri="{BB962C8B-B14F-4D97-AF65-F5344CB8AC3E}">
        <p14:creationId xmlns:p14="http://schemas.microsoft.com/office/powerpoint/2010/main" val="1890694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For an earthquake hazard evaluation, it is crucial to accurately model wave propagation.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latin typeface="Times New Roman" panose="02020603050405020304" pitchFamily="18" charset="0"/>
                <a:cs typeface="Times New Roman" panose="02020603050405020304" pitchFamily="18" charset="0"/>
              </a:rPr>
              <a:t>However, When seismic waves propagate to the boundary, they can generate spurious artificial reflection waves.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D1D5DB"/>
                </a:solidFill>
                <a:effectLst/>
                <a:latin typeface="Söhne"/>
              </a:rPr>
              <a:t>This significantly impacts the accuracy and completeness of earthquake simulation.</a:t>
            </a:r>
            <a:endParaRPr lang="en" altLang="zh-CN" dirty="0">
              <a:latin typeface="Times New Roman" panose="02020603050405020304" pitchFamily="18" charset="0"/>
              <a:cs typeface="Times New Roman" panose="02020603050405020304" pitchFamily="18" charset="0"/>
            </a:endParaRPr>
          </a:p>
          <a:p>
            <a:r>
              <a:rPr kumimoji="1" lang="en" altLang="zh-CN" dirty="0"/>
              <a:t>The PML technique can effectively reduce artificial reflections and significantly improve the precision of earthquake simulations. </a:t>
            </a:r>
          </a:p>
          <a:p>
            <a:r>
              <a:rPr kumimoji="1" lang="en" altLang="zh-CN" dirty="0"/>
              <a:t>Therefore, the PML is employed in </a:t>
            </a:r>
            <a:r>
              <a:rPr kumimoji="1" lang="en" altLang="zh-CN"/>
              <a:t>our study.</a:t>
            </a:r>
            <a:endParaRPr kumimoji="1" lang="en" altLang="zh-CN" dirty="0"/>
          </a:p>
          <a:p>
            <a:r>
              <a:rPr kumimoji="1" lang="en" altLang="zh-CN" dirty="0"/>
              <a:t>﻿However, the PML is only distributed on the surface layer of the entire computing process cube and required more calculations.</a:t>
            </a:r>
          </a:p>
          <a:p>
            <a:r>
              <a:rPr kumimoji="1" lang="en" altLang="zh-CN" dirty="0"/>
              <a:t>This results in severe load imbalance issues.</a:t>
            </a:r>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19</a:t>
            </a:fld>
            <a:endParaRPr kumimoji="1" lang="zh-CN" altLang="en-US"/>
          </a:p>
        </p:txBody>
      </p:sp>
    </p:spTree>
    <p:extLst>
      <p:ext uri="{BB962C8B-B14F-4D97-AF65-F5344CB8AC3E}">
        <p14:creationId xmlns:p14="http://schemas.microsoft.com/office/powerpoint/2010/main" val="4009665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b="0" dirty="0">
                <a:solidFill>
                  <a:srgbClr val="ABB2BF"/>
                </a:solidFill>
                <a:effectLst/>
                <a:latin typeface="Menlo" panose="020B0609030804020204" pitchFamily="49" charset="0"/>
              </a:rPr>
              <a:t>Our work was carried out on China's latest Sunway supercomputer, which is powered by the SW26010Pro many-core architecture chips.</a:t>
            </a:r>
          </a:p>
          <a:p>
            <a:r>
              <a:rPr lang="en" altLang="zh-CN" b="0" dirty="0">
                <a:solidFill>
                  <a:srgbClr val="ABB2BF"/>
                </a:solidFill>
                <a:effectLst/>
                <a:latin typeface="Menlo" panose="020B0609030804020204" pitchFamily="49" charset="0"/>
              </a:rPr>
              <a:t>SW26010Pro CPU consists of 6 core-groups (CGs), with each CG integrating one management processing element (MPE) and one computing processing element (CPE) cluster, comprising 8×8 CPEs. </a:t>
            </a:r>
          </a:p>
          <a:p>
            <a:r>
              <a:rPr lang="en" altLang="zh-CN" b="0" dirty="0">
                <a:solidFill>
                  <a:srgbClr val="ABB2BF"/>
                </a:solidFill>
                <a:effectLst/>
                <a:latin typeface="Menlo" panose="020B0609030804020204" pitchFamily="49" charset="0"/>
              </a:rPr>
              <a:t>each CPE has fast and low-latency 256KB local data memory (LDM). Moreover, each CPE has its own instruction pipeline and a 32 KB L1 instruction cache and supports 512-bit SIMD instructions. The peak memory bandwidth between DDR4 main memory and each CG is about 48GB/s.</a:t>
            </a:r>
          </a:p>
          <a:p>
            <a:r>
              <a:rPr lang="en" altLang="zh-CN" b="0" dirty="0">
                <a:solidFill>
                  <a:srgbClr val="ABB2BF"/>
                </a:solidFill>
                <a:effectLst/>
                <a:latin typeface="Menlo" panose="020B0609030804020204" pitchFamily="49" charset="0"/>
              </a:rPr>
              <a:t>Within a CPE cluster, each CPE provides an RMA communication mechanism for exchanging data with other CPEs. The RMA operation has lower latency and higher bandwidth than the DMA operation.</a:t>
            </a:r>
          </a:p>
          <a:p>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21</a:t>
            </a:fld>
            <a:endParaRPr kumimoji="1" lang="zh-CN" altLang="en-US"/>
          </a:p>
        </p:txBody>
      </p:sp>
    </p:spTree>
    <p:extLst>
      <p:ext uri="{BB962C8B-B14F-4D97-AF65-F5344CB8AC3E}">
        <p14:creationId xmlns:p14="http://schemas.microsoft.com/office/powerpoint/2010/main" val="2670446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D1D5DB"/>
                </a:solidFill>
                <a:effectLst/>
                <a:latin typeface="Söhne"/>
              </a:rPr>
              <a:t>In the upcoming time, I will provide a detailed explanation of these</a:t>
            </a:r>
            <a:r>
              <a:rPr lang="zh-CN" altLang="en-US" sz="1200" b="0" i="0" u="none" strike="noStrike" dirty="0">
                <a:solidFill>
                  <a:srgbClr val="D1D5DB"/>
                </a:solidFill>
                <a:effectLst/>
                <a:latin typeface="Söhne"/>
                <a:cs typeface="Times New Roman" panose="02020603050405020304" pitchFamily="18" charset="0"/>
              </a:rPr>
              <a:t> </a:t>
            </a:r>
            <a:r>
              <a:rPr lang="en" altLang="zh-CN" b="0" i="0" u="none" strike="noStrike" dirty="0">
                <a:solidFill>
                  <a:srgbClr val="D1D5DB"/>
                </a:solidFill>
                <a:effectLst/>
                <a:latin typeface="Söhne"/>
              </a:rPr>
              <a:t>optimization methods.</a:t>
            </a:r>
            <a:endParaRPr lang="en" altLang="zh-CN" sz="1200" dirty="0">
              <a:latin typeface="Times New Roman" panose="02020603050405020304" pitchFamily="18" charset="0"/>
              <a:cs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23</a:t>
            </a:fld>
            <a:endParaRPr kumimoji="1" lang="zh-CN" altLang="en-US"/>
          </a:p>
        </p:txBody>
      </p:sp>
    </p:spTree>
    <p:extLst>
      <p:ext uri="{BB962C8B-B14F-4D97-AF65-F5344CB8AC3E}">
        <p14:creationId xmlns:p14="http://schemas.microsoft.com/office/powerpoint/2010/main" val="1474319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﻿To achieve high scalability and efficiency in seismic simulation, we propose a hybrid domain decomposition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zh-CN" dirty="0"/>
              <a:t>We </a:t>
            </a:r>
            <a:r>
              <a:rPr kumimoji="1" lang="en" altLang="zh-CN" dirty="0" err="1"/>
              <a:t>dis`cretize</a:t>
            </a:r>
            <a:r>
              <a:rPr kumimoji="1" lang="en" altLang="zh-CN" dirty="0"/>
              <a:t> irregular geometries onto a curvilinear grids, and the curvilinear grids are transformed into regular computational space.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zh-CN" dirty="0"/>
              <a:t>The computational space was decomposed into several subdomains in processes, then each sub-domain is decomposed to one core group (CG).</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24</a:t>
            </a:fld>
            <a:endParaRPr kumimoji="1" lang="zh-CN" altLang="en-US"/>
          </a:p>
        </p:txBody>
      </p:sp>
    </p:spTree>
    <p:extLst>
      <p:ext uri="{BB962C8B-B14F-4D97-AF65-F5344CB8AC3E}">
        <p14:creationId xmlns:p14="http://schemas.microsoft.com/office/powerpoint/2010/main" val="2123194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dirty="0">
                <a:solidFill>
                  <a:srgbClr val="ABB2BF"/>
                </a:solidFill>
                <a:effectLst/>
                <a:latin typeface="Menlo" panose="020B0609030804020204" pitchFamily="49" charset="0"/>
              </a:rPr>
              <a:t>Considering that the computation and communication in CGFDM can be appropriately decoupled. </a:t>
            </a:r>
          </a:p>
          <a:p>
            <a:r>
              <a:rPr lang="en-US" b="0" dirty="0" err="1">
                <a:solidFill>
                  <a:srgbClr val="ABB2BF"/>
                </a:solidFill>
                <a:effectLst/>
                <a:latin typeface="Menlo" panose="020B0609030804020204" pitchFamily="49" charset="0"/>
              </a:rPr>
              <a:t>Then,we</a:t>
            </a:r>
            <a:r>
              <a:rPr lang="en-US" b="0" dirty="0">
                <a:solidFill>
                  <a:srgbClr val="ABB2BF"/>
                </a:solidFill>
                <a:effectLst/>
                <a:latin typeface="Menlo" panose="020B0609030804020204" pitchFamily="49" charset="0"/>
              </a:rPr>
              <a:t> can design overlapping schemes to improve the computational efficiency of seismic simulations. </a:t>
            </a:r>
          </a:p>
          <a:p>
            <a:r>
              <a:rPr lang="en-US" b="0" dirty="0">
                <a:solidFill>
                  <a:srgbClr val="ABB2BF"/>
                </a:solidFill>
                <a:effectLst/>
                <a:latin typeface="Menlo" panose="020B0609030804020204" pitchFamily="49" charset="0"/>
              </a:rPr>
              <a:t>In traditional way, we have decomposed the entire domain into seven computing regions comprising of six halo parts and one inner computing part. </a:t>
            </a:r>
          </a:p>
          <a:p>
            <a:r>
              <a:rPr lang="en-US" b="0" dirty="0">
                <a:solidFill>
                  <a:srgbClr val="ABB2BF"/>
                </a:solidFill>
                <a:effectLst/>
                <a:latin typeface="Menlo" panose="020B0609030804020204" pitchFamily="49" charset="0"/>
              </a:rPr>
              <a:t>To achieve computation and communication overlapping, we typically complete the computation of the six halo regions first and then use asynchronous MPI communication to exchange halo data while computing the inner region.</a:t>
            </a:r>
          </a:p>
          <a:p>
            <a:r>
              <a:rPr lang="en-US" b="0" dirty="0">
                <a:solidFill>
                  <a:srgbClr val="ABB2BF"/>
                </a:solidFill>
                <a:effectLst/>
                <a:latin typeface="Menlo" panose="020B0609030804020204" pitchFamily="49" charset="0"/>
              </a:rPr>
              <a:t>Unfortunately, In typical 3D finite-difference calculations, discontinuous memory access problems exist in the halo regions.</a:t>
            </a:r>
          </a:p>
          <a:p>
            <a:r>
              <a:rPr lang="en-US" b="0" dirty="0">
                <a:solidFill>
                  <a:srgbClr val="ABB2BF"/>
                </a:solidFill>
                <a:effectLst/>
                <a:latin typeface="Menlo" panose="020B0609030804020204" pitchFamily="49" charset="0"/>
              </a:rPr>
              <a:t>especially, using an accelerator card to update halo.</a:t>
            </a:r>
          </a:p>
          <a:p>
            <a:r>
              <a:rPr lang="en-US" b="0" dirty="0">
                <a:solidFill>
                  <a:srgbClr val="ABB2BF"/>
                </a:solidFill>
                <a:effectLst/>
                <a:latin typeface="Menlo" panose="020B0609030804020204" pitchFamily="49" charset="0"/>
              </a:rPr>
              <a:t>To further optimize, we propose another overlapping scheme.</a:t>
            </a:r>
          </a:p>
          <a:p>
            <a:r>
              <a:rPr lang="en-US" b="0" dirty="0">
                <a:solidFill>
                  <a:srgbClr val="ABB2BF"/>
                </a:solidFill>
                <a:effectLst/>
                <a:latin typeface="Menlo" panose="020B0609030804020204" pitchFamily="49" charset="0"/>
              </a:rPr>
              <a:t>We decompose the grid sub-domain in a process into three parts, and design a workflow that utilizes the computation and communication of each part to achieve overlapping.</a:t>
            </a:r>
          </a:p>
          <a:p>
            <a:br>
              <a:rPr lang="en-US" b="0" dirty="0">
                <a:solidFill>
                  <a:srgbClr val="ABB2BF"/>
                </a:solidFill>
                <a:effectLst/>
                <a:latin typeface="Menlo" panose="020B0609030804020204" pitchFamily="49" charset="0"/>
              </a:rPr>
            </a:br>
            <a:r>
              <a:rPr lang="en-US" b="0" dirty="0">
                <a:solidFill>
                  <a:srgbClr val="ABB2BF"/>
                </a:solidFill>
                <a:effectLst/>
                <a:latin typeface="Menlo" panose="020B0609030804020204" pitchFamily="49" charset="0"/>
              </a:rPr>
              <a:t>The halo and inner parts of the grids are transferred to the CPE for computing as a whole, </a:t>
            </a:r>
          </a:p>
          <a:p>
            <a:r>
              <a:rPr lang="en-US" b="0" dirty="0">
                <a:solidFill>
                  <a:srgbClr val="ABB2BF"/>
                </a:solidFill>
                <a:effectLst/>
                <a:latin typeface="Menlo" panose="020B0609030804020204" pitchFamily="49" charset="0"/>
              </a:rPr>
              <a:t>So in this way the problem of discontinuous memory access is avoid.</a:t>
            </a:r>
          </a:p>
          <a:p>
            <a:br>
              <a:rPr lang="en-US" b="0" dirty="0">
                <a:solidFill>
                  <a:srgbClr val="ABB2BF"/>
                </a:solidFill>
                <a:effectLst/>
                <a:latin typeface="Menlo" panose="020B0609030804020204" pitchFamily="49" charset="0"/>
              </a:rPr>
            </a:br>
            <a:r>
              <a:rPr lang="en-US" b="0" dirty="0">
                <a:solidFill>
                  <a:srgbClr val="ABB2BF"/>
                </a:solidFill>
                <a:effectLst/>
                <a:latin typeface="Menlo" panose="020B0609030804020204" pitchFamily="49" charset="0"/>
              </a:rPr>
              <a:t>Additionally, in our earthquake simulation, seismic sources are only required in the initial simulation steps to update the data. </a:t>
            </a:r>
          </a:p>
          <a:p>
            <a:r>
              <a:rPr lang="en-US" b="0" dirty="0">
                <a:solidFill>
                  <a:srgbClr val="ABB2BF"/>
                </a:solidFill>
                <a:effectLst/>
                <a:latin typeface="Menlo" panose="020B0609030804020204" pitchFamily="49" charset="0"/>
              </a:rPr>
              <a:t>In the later stages of the simulation, seismic sources are unnecessary, enabling us to achieve complete overlapping. </a:t>
            </a:r>
          </a:p>
          <a:p>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25</a:t>
            </a:fld>
            <a:endParaRPr kumimoji="1" lang="zh-CN" altLang="en-US"/>
          </a:p>
        </p:txBody>
      </p:sp>
    </p:spTree>
    <p:extLst>
      <p:ext uri="{BB962C8B-B14F-4D97-AF65-F5344CB8AC3E}">
        <p14:creationId xmlns:p14="http://schemas.microsoft.com/office/powerpoint/2010/main" val="1549524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To demonstrate the significant performance improvement achieved by our overlapping scheme. </a:t>
            </a:r>
          </a:p>
          <a:p>
            <a:r>
              <a:rPr kumimoji="1" lang="en" altLang="zh-CN" dirty="0"/>
              <a:t>We conducted several different earthquake simulation cases. </a:t>
            </a:r>
          </a:p>
          <a:p>
            <a:r>
              <a:rPr lang="en" altLang="zh-CN" b="0" i="0" u="none" strike="noStrike" dirty="0">
                <a:solidFill>
                  <a:srgbClr val="D1D5DB"/>
                </a:solidFill>
                <a:effectLst/>
                <a:latin typeface="Söhne"/>
              </a:rPr>
              <a:t>This table illustrates the performance improvement achieved by our overlapping scheme. In this table, 'OVLP' represents the overlapping scheme, 'NOVLP' represents the non-overlapping scheme, and 'COMP' stands for computing time.</a:t>
            </a:r>
            <a:r>
              <a:rPr kumimoji="1" lang="en" altLang="zh-CN" b="0" i="0" u="none" strike="noStrike" dirty="0">
                <a:solidFill>
                  <a:srgbClr val="D1D5DB"/>
                </a:solidFill>
                <a:effectLst/>
                <a:latin typeface="Söhne"/>
              </a:rPr>
              <a:t> COMM stands for communication time.</a:t>
            </a:r>
            <a:endParaRPr kumimoji="1" lang="en" altLang="zh-CN" dirty="0"/>
          </a:p>
          <a:p>
            <a:r>
              <a:rPr kumimoji="1" lang="en" altLang="zh-CN" dirty="0"/>
              <a:t>﻿And, results indicate that our overlapping scheme performs well.</a:t>
            </a:r>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26</a:t>
            </a:fld>
            <a:endParaRPr kumimoji="1" lang="zh-CN" altLang="en-US"/>
          </a:p>
        </p:txBody>
      </p:sp>
    </p:spTree>
    <p:extLst>
      <p:ext uri="{BB962C8B-B14F-4D97-AF65-F5344CB8AC3E}">
        <p14:creationId xmlns:p14="http://schemas.microsoft.com/office/powerpoint/2010/main" val="3546645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latin typeface="Times New Roman" panose="02020603050405020304" pitchFamily="18" charset="0"/>
                <a:cs typeface="Times New Roman" panose="02020603050405020304" pitchFamily="18" charset="0"/>
              </a:rPr>
              <a:t>To fully exploit the computing power of CPEs and the low latency of LDM, </a:t>
            </a:r>
          </a:p>
          <a:p>
            <a:r>
              <a:rPr kumimoji="1" lang="en" altLang="zh-CN" dirty="0">
                <a:latin typeface="Times New Roman" panose="02020603050405020304" pitchFamily="18" charset="0"/>
                <a:cs typeface="Times New Roman" panose="02020603050405020304" pitchFamily="18" charset="0"/>
              </a:rPr>
              <a:t>the sub-domain grids in each process should be further decomposed into CPE.</a:t>
            </a:r>
          </a:p>
          <a:p>
            <a:r>
              <a:rPr kumimoji="1" lang="en" altLang="zh-CN" dirty="0">
                <a:latin typeface="Times New Roman" panose="02020603050405020304" pitchFamily="18" charset="0"/>
                <a:cs typeface="Times New Roman" panose="02020603050405020304" pitchFamily="18" charset="0"/>
              </a:rPr>
              <a:t>And using DMA </a:t>
            </a:r>
            <a:r>
              <a:rPr kumimoji="1" lang="en-US" altLang="zh-CN" sz="1200" dirty="0">
                <a:solidFill>
                  <a:srgbClr val="FF0000"/>
                </a:solidFill>
              </a:rPr>
              <a:t>pumping data in and out between main memory and LDM in CPE.</a:t>
            </a:r>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28</a:t>
            </a:fld>
            <a:endParaRPr kumimoji="1" lang="zh-CN" altLang="en-US"/>
          </a:p>
        </p:txBody>
      </p:sp>
    </p:spTree>
    <p:extLst>
      <p:ext uri="{BB962C8B-B14F-4D97-AF65-F5344CB8AC3E}">
        <p14:creationId xmlns:p14="http://schemas.microsoft.com/office/powerpoint/2010/main" val="381274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Times New Roman" panose="02020603050405020304" pitchFamily="18" charset="0"/>
                <a:cs typeface="Times New Roman" panose="02020603050405020304" pitchFamily="18" charset="0"/>
              </a:rPr>
              <a:t>The CPE in SW26010Pro processors offer SIMD instructions, 512-bit vector processing unit, can execute 8 single or double precision floating-point numbers in a single instruction.</a:t>
            </a:r>
          </a:p>
          <a:p>
            <a:r>
              <a:rPr lang="en-US" altLang="zh-CN" dirty="0">
                <a:latin typeface="Times New Roman" panose="02020603050405020304" pitchFamily="18" charset="0"/>
                <a:cs typeface="Times New Roman" panose="02020603050405020304" pitchFamily="18" charset="0"/>
              </a:rPr>
              <a:t>Considering that, nine components in the wave field variable 𝑊 perform the same operations when calculating the spatial derivatives. </a:t>
            </a:r>
          </a:p>
          <a:p>
            <a:r>
              <a:rPr lang="en-US" altLang="zh-CN" dirty="0">
                <a:latin typeface="Times New Roman" panose="02020603050405020304" pitchFamily="18" charset="0"/>
                <a:cs typeface="Times New Roman" panose="02020603050405020304" pitchFamily="18" charset="0"/>
              </a:rPr>
              <a:t> We reorganize the wave variable array to an 8*9 array for SIMD instructions. </a:t>
            </a:r>
            <a:endParaRPr lang="en" altLang="zh-CN"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29</a:t>
            </a:fld>
            <a:endParaRPr kumimoji="1" lang="zh-CN" altLang="en-US"/>
          </a:p>
        </p:txBody>
      </p:sp>
    </p:spTree>
    <p:extLst>
      <p:ext uri="{BB962C8B-B14F-4D97-AF65-F5344CB8AC3E}">
        <p14:creationId xmlns:p14="http://schemas.microsoft.com/office/powerpoint/2010/main" val="3515698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345C255C-37DB-4209-9DCD-129B3D4DD945}" type="slidenum">
              <a:rPr lang="zh-CN" altLang="en-US" smtClean="0"/>
              <a:t>5</a:t>
            </a:fld>
            <a:endParaRPr lang="zh-CN" altLang="en-US"/>
          </a:p>
        </p:txBody>
      </p:sp>
    </p:spTree>
    <p:extLst>
      <p:ext uri="{BB962C8B-B14F-4D97-AF65-F5344CB8AC3E}">
        <p14:creationId xmlns:p14="http://schemas.microsoft.com/office/powerpoint/2010/main" val="1083711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b="0" dirty="0">
                <a:solidFill>
                  <a:srgbClr val="ABB2BF"/>
                </a:solidFill>
                <a:effectLst/>
                <a:latin typeface="Menlo" panose="020B0609030804020204" pitchFamily="49" charset="0"/>
              </a:rPr>
              <a:t>Our work was carried out on China's latest Sunway supercomputer, which is powered by the SW26010Pro many-core architecture chips.</a:t>
            </a:r>
          </a:p>
          <a:p>
            <a:r>
              <a:rPr lang="en" altLang="zh-CN" b="0" dirty="0">
                <a:solidFill>
                  <a:srgbClr val="ABB2BF"/>
                </a:solidFill>
                <a:effectLst/>
                <a:latin typeface="Menlo" panose="020B0609030804020204" pitchFamily="49" charset="0"/>
              </a:rPr>
              <a:t>SW26010Pro CPU consists of 6 core-groups (CGs), with each CG integrating one management processing element (MPE) and one computing processing element (CPE) cluster, comprising 8×8 CPEs. </a:t>
            </a:r>
          </a:p>
          <a:p>
            <a:r>
              <a:rPr lang="en" altLang="zh-CN" b="0" dirty="0">
                <a:solidFill>
                  <a:srgbClr val="ABB2BF"/>
                </a:solidFill>
                <a:effectLst/>
                <a:latin typeface="Menlo" panose="020B0609030804020204" pitchFamily="49" charset="0"/>
              </a:rPr>
              <a:t>each CPE has fast and low-latency 256KB local data memory (LDM). Moreover, each CPE has its own instruction pipeline and a 32 KB L1 instruction cache and supports 512-bit SIMD instructions. The peak memory bandwidth between DDR4 main memory and each CG is about 48GB/s.</a:t>
            </a:r>
          </a:p>
          <a:p>
            <a:r>
              <a:rPr lang="en" altLang="zh-CN" b="0" dirty="0">
                <a:solidFill>
                  <a:srgbClr val="ABB2BF"/>
                </a:solidFill>
                <a:effectLst/>
                <a:latin typeface="Menlo" panose="020B0609030804020204" pitchFamily="49" charset="0"/>
              </a:rPr>
              <a:t>Within a CPE cluster, each CPE provides an RMA communication mechanism for exchanging data with other CPEs. The RMA operation has lower latency and higher bandwidth than the DMA operation.</a:t>
            </a:r>
          </a:p>
          <a:p>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30</a:t>
            </a:fld>
            <a:endParaRPr kumimoji="1" lang="zh-CN" altLang="en-US"/>
          </a:p>
        </p:txBody>
      </p:sp>
    </p:spTree>
    <p:extLst>
      <p:ext uri="{BB962C8B-B14F-4D97-AF65-F5344CB8AC3E}">
        <p14:creationId xmlns:p14="http://schemas.microsoft.com/office/powerpoint/2010/main" val="2488755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 Considering that, RMA-based method is not very beneficial for the read-only geometry and medium parameters. Parameters array 𝑀 is read-only. And 𝑀 is smooth in space.    </a:t>
            </a:r>
          </a:p>
          <a:p>
            <a:r>
              <a:rPr kumimoji="1" lang="en-US" altLang="zh-CN" dirty="0"/>
              <a:t>  </a:t>
            </a:r>
          </a:p>
          <a:p>
            <a:r>
              <a:rPr kumimoji="1" lang="en-US" altLang="zh-CN" dirty="0"/>
              <a:t>  Based on these characteristics,  </a:t>
            </a:r>
          </a:p>
          <a:p>
            <a:r>
              <a:rPr kumimoji="1" lang="en-US" altLang="zh-CN" dirty="0"/>
              <a:t>  We implemented an ultra-fast error-bounded lossy compression framework </a:t>
            </a:r>
            <a:r>
              <a:rPr kumimoji="1" lang="en-US" altLang="zh-CN" dirty="0" err="1"/>
              <a:t>SWSZx</a:t>
            </a:r>
            <a:r>
              <a:rPr kumimoji="1" lang="en-US" altLang="zh-CN" dirty="0"/>
              <a:t>.</a:t>
            </a:r>
          </a:p>
          <a:p>
            <a:r>
              <a:rPr kumimoji="1" lang="en-US" altLang="zh-CN" dirty="0"/>
              <a:t>  We use </a:t>
            </a:r>
            <a:r>
              <a:rPr kumimoji="1" lang="en-US" altLang="zh-CN" dirty="0" err="1"/>
              <a:t>SWSZx</a:t>
            </a:r>
            <a:r>
              <a:rPr kumimoji="1" lang="en-US" altLang="zh-CN" dirty="0"/>
              <a:t> compress/decompress M. </a:t>
            </a:r>
          </a:p>
          <a:p>
            <a:r>
              <a:rPr kumimoji="1" lang="en-US" altLang="zh-CN"/>
              <a:t>  Then we can pumping more date in and out.</a:t>
            </a:r>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31</a:t>
            </a:fld>
            <a:endParaRPr kumimoji="1" lang="zh-CN" altLang="en-US"/>
          </a:p>
        </p:txBody>
      </p:sp>
    </p:spTree>
    <p:extLst>
      <p:ext uri="{BB962C8B-B14F-4D97-AF65-F5344CB8AC3E}">
        <p14:creationId xmlns:p14="http://schemas.microsoft.com/office/powerpoint/2010/main" val="425880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As mentioned in the previous slides,</a:t>
            </a:r>
            <a:r>
              <a:rPr kumimoji="1" lang="zh-CN" altLang="en-US" dirty="0"/>
              <a:t> </a:t>
            </a:r>
            <a:r>
              <a:rPr kumimoji="1" lang="en" altLang="zh-CN" dirty="0"/>
              <a:t>the PML is only distributed on the surface layer of the entire computing process cube and required more calculations</a:t>
            </a:r>
            <a:r>
              <a:rPr kumimoji="1" lang="en-US" altLang="zh-CN" dirty="0"/>
              <a:t>.</a:t>
            </a:r>
          </a:p>
          <a:p>
            <a:r>
              <a:rPr kumimoji="1" lang="en" altLang="zh-CN" dirty="0"/>
              <a:t>So, every processes has different computing workload. This leads to severe load imbalance issue in our program. </a:t>
            </a:r>
          </a:p>
          <a:p>
            <a:r>
              <a:rPr kumimoji="1" lang="en" altLang="zh-CN" dirty="0"/>
              <a:t>To address this problem, we have adopted the most intuitive approach. </a:t>
            </a:r>
          </a:p>
          <a:p>
            <a:r>
              <a:rPr kumimoji="1" lang="en" altLang="zh-CN" dirty="0"/>
              <a:t>All processes are classified into eight different types based on their positions.</a:t>
            </a:r>
          </a:p>
          <a:p>
            <a:r>
              <a:rPr lang="en" altLang="zh-CN" b="0" i="0" u="none" strike="noStrike" dirty="0">
                <a:solidFill>
                  <a:srgbClr val="D1D5DB"/>
                </a:solidFill>
                <a:effectLst/>
                <a:latin typeface="Söhne"/>
              </a:rPr>
              <a:t>Then, we quantitatively analyzed the computational workload of all processes.</a:t>
            </a:r>
            <a:endParaRPr kumimoji="1" lang="en" altLang="zh-CN" dirty="0"/>
          </a:p>
          <a:p>
            <a:r>
              <a:rPr lang="en-US" altLang="zh-CN" b="0" i="0" u="none" strike="noStrike" dirty="0">
                <a:effectLst/>
                <a:latin typeface="Times New Roman" panose="02020603050405020304" pitchFamily="18" charset="0"/>
                <a:cs typeface="Times New Roman" panose="02020603050405020304" pitchFamily="18" charset="0"/>
              </a:rPr>
              <a:t>M</a:t>
            </a:r>
            <a:r>
              <a:rPr lang="zh-CN" altLang="en-US" dirty="0">
                <a:latin typeface="Times New Roman" panose="02020603050405020304" pitchFamily="18" charset="0"/>
                <a:cs typeface="Times New Roman" panose="02020603050405020304" pitchFamily="18" charset="0"/>
              </a:rPr>
              <a:t>inimizing the maximum </a:t>
            </a:r>
            <a:r>
              <a:rPr lang="en-US" altLang="zh-CN" dirty="0">
                <a:latin typeface="Times New Roman" panose="02020603050405020304" pitchFamily="18" charset="0"/>
                <a:cs typeface="Times New Roman" panose="02020603050405020304" pitchFamily="18" charset="0"/>
              </a:rPr>
              <a:t>workload of all processes. To find the optimal computation load distribution.</a:t>
            </a:r>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33</a:t>
            </a:fld>
            <a:endParaRPr kumimoji="1" lang="zh-CN" altLang="en-US"/>
          </a:p>
        </p:txBody>
      </p:sp>
    </p:spTree>
    <p:extLst>
      <p:ext uri="{BB962C8B-B14F-4D97-AF65-F5344CB8AC3E}">
        <p14:creationId xmlns:p14="http://schemas.microsoft.com/office/powerpoint/2010/main" val="1861774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b="0" i="0" u="none" strike="noStrike" dirty="0">
                <a:solidFill>
                  <a:srgbClr val="D1D5DB"/>
                </a:solidFill>
                <a:effectLst/>
                <a:latin typeface="Söhne"/>
              </a:rPr>
              <a:t>This figure shows that ﻿our non-uniform decomposition method has achieved a remarkable performance improvement ﻿in large-scale simulations.</a:t>
            </a:r>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34</a:t>
            </a:fld>
            <a:endParaRPr kumimoji="1" lang="zh-CN" altLang="en-US"/>
          </a:p>
        </p:txBody>
      </p:sp>
    </p:spTree>
    <p:extLst>
      <p:ext uri="{BB962C8B-B14F-4D97-AF65-F5344CB8AC3E}">
        <p14:creationId xmlns:p14="http://schemas.microsoft.com/office/powerpoint/2010/main" val="3312142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figure shows ﻿ step-by-step speedups and bandwidth ratios ﻿for various optimization methods.</a:t>
            </a:r>
          </a:p>
          <a:p>
            <a:r>
              <a:rPr kumimoji="1" lang="en" altLang="zh-CN" dirty="0"/>
              <a:t>﻿By integrating all these optimization techniques, we achieved more than 142× speedups compared to the original version.</a:t>
            </a:r>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37</a:t>
            </a:fld>
            <a:endParaRPr kumimoji="1" lang="zh-CN" altLang="en-US"/>
          </a:p>
        </p:txBody>
      </p:sp>
    </p:spTree>
    <p:extLst>
      <p:ext uri="{BB962C8B-B14F-4D97-AF65-F5344CB8AC3E}">
        <p14:creationId xmlns:p14="http://schemas.microsoft.com/office/powerpoint/2010/main" val="3939542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﻿the strong scaling test results for 15m, 30m, and 60m</a:t>
            </a:r>
            <a:r>
              <a:rPr kumimoji="1" lang="zh-CN" altLang="en-US" dirty="0"/>
              <a:t>，</a:t>
            </a:r>
            <a:r>
              <a:rPr kumimoji="1" lang="en" altLang="zh-CN" dirty="0"/>
              <a:t>Ridgecrest earthquake simulations. Notably, we achieved a strong</a:t>
            </a:r>
            <a:r>
              <a:rPr kumimoji="1" lang="zh-CN" altLang="en-US" dirty="0"/>
              <a:t> </a:t>
            </a:r>
            <a:r>
              <a:rPr kumimoji="1" lang="en" altLang="zh-CN" dirty="0"/>
              <a:t>scaling parallel efficiency of 75.28% when increasing the number of</a:t>
            </a:r>
            <a:r>
              <a:rPr kumimoji="1" lang="zh-CN" altLang="en-US" dirty="0"/>
              <a:t> </a:t>
            </a:r>
            <a:r>
              <a:rPr kumimoji="1" lang="en" altLang="zh-CN" dirty="0"/>
              <a:t>processes from 100,000 to 600,000. </a:t>
            </a:r>
          </a:p>
          <a:p>
            <a:r>
              <a:rPr kumimoji="1" lang="en" altLang="zh-CN" dirty="0"/>
              <a:t>As anticipated, there is scalability degradation with the increase in MPI processes. </a:t>
            </a:r>
          </a:p>
          <a:p>
            <a:r>
              <a:rPr kumimoji="1" lang="en" altLang="zh-CN" dirty="0"/>
              <a:t>The primary cause for this decline in efficiency is the decreasing ratios of computation to communication and outer halo region to sub-domain size. </a:t>
            </a:r>
          </a:p>
          <a:p>
            <a:r>
              <a:rPr kumimoji="1" lang="en" altLang="zh-CN" dirty="0"/>
              <a:t>These reductions contribute to an enlarged computation overhead, making our software less efficient.</a:t>
            </a:r>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38</a:t>
            </a:fld>
            <a:endParaRPr kumimoji="1" lang="zh-CN" altLang="en-US"/>
          </a:p>
        </p:txBody>
      </p:sp>
    </p:spTree>
    <p:extLst>
      <p:ext uri="{BB962C8B-B14F-4D97-AF65-F5344CB8AC3E}">
        <p14:creationId xmlns:p14="http://schemas.microsoft.com/office/powerpoint/2010/main" val="2834317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﻿This figure shows a near-linear speedup when scaling from 10,000 processes to 600,000 processes.</a:t>
            </a:r>
          </a:p>
          <a:p>
            <a:r>
              <a:rPr kumimoji="1" lang="en" altLang="zh-CN" dirty="0"/>
              <a:t>For the compress version, we achieved peak sustained performance of 69.7 PFLOPS with a parallel efficiency of 98.2%.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zh-CN" dirty="0"/>
              <a:t>For the non-compress version, we achieved peak sustained performance of 65.2 PFLOPS with a parallel efficiency of 98.1%.</a:t>
            </a:r>
          </a:p>
          <a:p>
            <a:endParaRPr kumimoji="1" lang="en" altLang="zh-CN" dirty="0"/>
          </a:p>
          <a:p>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39</a:t>
            </a:fld>
            <a:endParaRPr kumimoji="1" lang="zh-CN" altLang="en-US"/>
          </a:p>
        </p:txBody>
      </p:sp>
    </p:spTree>
    <p:extLst>
      <p:ext uri="{BB962C8B-B14F-4D97-AF65-F5344CB8AC3E}">
        <p14:creationId xmlns:p14="http://schemas.microsoft.com/office/powerpoint/2010/main" val="1067018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figure shows two simulation results of Ridgecrest Earthquake, one is with Terrain, anther without Terrain.</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Times New Roman" panose="02020603050405020304" pitchFamily="18" charset="0"/>
                <a:cs typeface="Times New Roman" panose="02020603050405020304" pitchFamily="18" charset="0"/>
              </a:rPr>
              <a:t>The</a:t>
            </a:r>
            <a:r>
              <a:rPr lang="en-US" altLang="zh-CN" sz="1200" dirty="0">
                <a:latin typeface="Times New Roman" panose="02020603050405020304" pitchFamily="18" charset="0"/>
                <a:cs typeface="Times New Roman" panose="02020603050405020304" pitchFamily="18" charset="0"/>
              </a:rPr>
              <a:t> </a:t>
            </a:r>
            <a:r>
              <a:rPr lang="zh-CN" altLang="en-US" sz="1200" dirty="0">
                <a:latin typeface="Times New Roman" panose="02020603050405020304" pitchFamily="18" charset="0"/>
                <a:cs typeface="Times New Roman" panose="02020603050405020304" pitchFamily="18" charset="0"/>
              </a:rPr>
              <a:t>maximum frequencies of the two simulations reach </a:t>
            </a:r>
            <a:r>
              <a:rPr lang="zh-CN" altLang="en-US" sz="1200" b="1" dirty="0">
                <a:latin typeface="Times New Roman" panose="02020603050405020304" pitchFamily="18" charset="0"/>
                <a:cs typeface="Times New Roman" panose="02020603050405020304" pitchFamily="18" charset="0"/>
              </a:rPr>
              <a:t>22.6 Hz</a:t>
            </a:r>
            <a:r>
              <a:rPr lang="zh-CN" altLang="en-US" sz="1200" dirty="0">
                <a:latin typeface="Times New Roman" panose="02020603050405020304" pitchFamily="18" charset="0"/>
                <a:cs typeface="Times New Roman" panose="02020603050405020304" pitchFamily="18" charset="0"/>
              </a:rPr>
              <a:t>.</a:t>
            </a:r>
            <a:endParaRPr lang="en-US" altLang="zh-CN"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cs typeface="Times New Roman" panose="02020603050405020304" pitchFamily="18" charset="0"/>
              </a:rPr>
              <a:t>We easy to find that, </a:t>
            </a:r>
            <a:r>
              <a:rPr lang="en" altLang="zh-CN" sz="1200" dirty="0">
                <a:latin typeface="Times New Roman" panose="02020603050405020304" pitchFamily="18" charset="0"/>
                <a:cs typeface="Times New Roman" panose="02020603050405020304" pitchFamily="18" charset="0"/>
              </a:rPr>
              <a:t>earthquake simulation with terrain can provide more </a:t>
            </a:r>
            <a:r>
              <a:rPr lang="en" altLang="zh-CN" sz="1200" b="1" dirty="0">
                <a:latin typeface="Times New Roman" panose="02020603050405020304" pitchFamily="18" charset="0"/>
                <a:cs typeface="Times New Roman" panose="02020603050405020304" pitchFamily="18" charset="0"/>
              </a:rPr>
              <a:t>detailed PGV distribution results.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b="1" dirty="0">
                <a:latin typeface="Times New Roman" panose="02020603050405020304" pitchFamily="18" charset="0"/>
                <a:cs typeface="Times New Roman" panose="02020603050405020304" pitchFamily="18" charset="0"/>
              </a:rPr>
              <a:t>This means that </a:t>
            </a:r>
            <a:r>
              <a:rPr lang="en" altLang="zh-CN" b="0" i="0" u="none" strike="noStrike" dirty="0">
                <a:solidFill>
                  <a:srgbClr val="D1D5DB"/>
                </a:solidFill>
                <a:effectLst/>
                <a:latin typeface="Söhne"/>
              </a:rPr>
              <a:t>we can obtain more precise hazard distributions.</a:t>
            </a:r>
            <a:endParaRPr lang="en-US" altLang="zh-CN" sz="1200" dirty="0">
              <a:latin typeface="Times New Roman" panose="02020603050405020304" pitchFamily="18" charset="0"/>
              <a:cs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41</a:t>
            </a:fld>
            <a:endParaRPr kumimoji="1" lang="zh-CN" altLang="en-US"/>
          </a:p>
        </p:txBody>
      </p:sp>
    </p:spTree>
    <p:extLst>
      <p:ext uri="{BB962C8B-B14F-4D97-AF65-F5344CB8AC3E}">
        <p14:creationId xmlns:p14="http://schemas.microsoft.com/office/powerpoint/2010/main" val="258200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b="0" i="0" u="none" strike="noStrike" dirty="0">
                <a:solidFill>
                  <a:srgbClr val="D1D5DB"/>
                </a:solidFill>
                <a:effectLst/>
                <a:latin typeface="Söhne"/>
              </a:rPr>
              <a:t>We accurately simulated two earthquakes in Turkey using crossing multi-fault models</a:t>
            </a:r>
            <a:r>
              <a:rPr lang="zh-CN" altLang="en-US" b="0" i="0" u="none" strike="noStrike" dirty="0">
                <a:solidFill>
                  <a:srgbClr val="D1D5DB"/>
                </a:solidFill>
                <a:effectLst/>
                <a:latin typeface="Söhne"/>
              </a:rPr>
              <a:t> </a:t>
            </a:r>
            <a:r>
              <a:rPr lang="en-US" altLang="zh-CN" b="0" i="0" u="none" strike="noStrike" dirty="0">
                <a:solidFill>
                  <a:srgbClr val="D1D5DB"/>
                </a:solidFill>
                <a:effectLst/>
                <a:latin typeface="Söhne"/>
              </a:rPr>
              <a:t>with ﻿3D complex rupture geometries.</a:t>
            </a:r>
          </a:p>
          <a:p>
            <a:r>
              <a:rPr lang="en" altLang="zh-CN" b="0" i="0" u="none" strike="noStrike" dirty="0">
                <a:solidFill>
                  <a:srgbClr val="D1D5DB"/>
                </a:solidFill>
                <a:effectLst/>
                <a:latin typeface="Söhne"/>
              </a:rPr>
              <a:t>This brings significant challenges to our earthquake simulation.</a:t>
            </a:r>
            <a:endParaRPr lang="en-US" altLang="zh-CN"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cs typeface="Times New Roman" panose="02020603050405020304" pitchFamily="18" charset="0"/>
              </a:rPr>
              <a:t>Finally, We</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obtained the precise hazard distribution.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D1D5DB"/>
                </a:solidFill>
                <a:effectLst/>
                <a:latin typeface="Söhne"/>
              </a:rPr>
              <a:t>These results can guide urgent earthquake rescue </a:t>
            </a:r>
            <a:r>
              <a:rPr lang="en" altLang="zh-CN" sz="1200" dirty="0">
                <a:latin typeface="Times New Roman" panose="02020603050405020304" pitchFamily="18" charset="0"/>
                <a:cs typeface="Times New Roman" panose="02020603050405020304" pitchFamily="18" charset="0"/>
              </a:rPr>
              <a:t>and future hazard prevention.</a:t>
            </a:r>
            <a:endParaRPr lang="en-US" altLang="zh-CN"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u="none" strike="noStrike" dirty="0">
              <a:solidFill>
                <a:srgbClr val="D1D5DB"/>
              </a:solidFill>
              <a:effectLst/>
              <a:latin typeface="Söhne"/>
            </a:endParaRPr>
          </a:p>
          <a:p>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42</a:t>
            </a:fld>
            <a:endParaRPr kumimoji="1" lang="zh-CN" altLang="en-US"/>
          </a:p>
        </p:txBody>
      </p:sp>
    </p:spTree>
    <p:extLst>
      <p:ext uri="{BB962C8B-B14F-4D97-AF65-F5344CB8AC3E}">
        <p14:creationId xmlns:p14="http://schemas.microsoft.com/office/powerpoint/2010/main" val="3769809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b="0" i="0" u="none" strike="noStrike" dirty="0">
                <a:solidFill>
                  <a:srgbClr val="D1D5DB"/>
                </a:solidFill>
                <a:effectLst/>
                <a:latin typeface="Söhne"/>
              </a:rPr>
              <a:t>We accurately simulated two earthquakes in Turkey using crossing multi-fault models</a:t>
            </a:r>
            <a:r>
              <a:rPr lang="zh-CN" altLang="en-US" b="0" i="0" u="none" strike="noStrike" dirty="0">
                <a:solidFill>
                  <a:srgbClr val="D1D5DB"/>
                </a:solidFill>
                <a:effectLst/>
                <a:latin typeface="Söhne"/>
              </a:rPr>
              <a:t> </a:t>
            </a:r>
            <a:r>
              <a:rPr lang="en-US" altLang="zh-CN" b="0" i="0" u="none" strike="noStrike" dirty="0">
                <a:solidFill>
                  <a:srgbClr val="D1D5DB"/>
                </a:solidFill>
                <a:effectLst/>
                <a:latin typeface="Söhne"/>
              </a:rPr>
              <a:t>with ﻿3D complex rupture geometries.</a:t>
            </a:r>
          </a:p>
          <a:p>
            <a:r>
              <a:rPr lang="en" altLang="zh-CN" b="0" i="0" u="none" strike="noStrike" dirty="0">
                <a:solidFill>
                  <a:srgbClr val="D1D5DB"/>
                </a:solidFill>
                <a:effectLst/>
                <a:latin typeface="Söhne"/>
              </a:rPr>
              <a:t>This brings significant challenges to our earthquake simulation.</a:t>
            </a:r>
            <a:endParaRPr lang="en-US" altLang="zh-CN"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cs typeface="Times New Roman" panose="02020603050405020304" pitchFamily="18" charset="0"/>
              </a:rPr>
              <a:t>Finally, We</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obtained the precise hazard distribution.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D1D5DB"/>
                </a:solidFill>
                <a:effectLst/>
                <a:latin typeface="Söhne"/>
              </a:rPr>
              <a:t>These results can guide urgent earthquake rescue </a:t>
            </a:r>
            <a:r>
              <a:rPr lang="en" altLang="zh-CN" sz="1200" dirty="0">
                <a:latin typeface="Times New Roman" panose="02020603050405020304" pitchFamily="18" charset="0"/>
                <a:cs typeface="Times New Roman" panose="02020603050405020304" pitchFamily="18" charset="0"/>
              </a:rPr>
              <a:t>and future hazard prevention.</a:t>
            </a:r>
            <a:endParaRPr lang="en-US" altLang="zh-CN"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u="none" strike="noStrike" dirty="0">
              <a:solidFill>
                <a:srgbClr val="D1D5DB"/>
              </a:solidFill>
              <a:effectLst/>
              <a:latin typeface="Söhne"/>
            </a:endParaRPr>
          </a:p>
          <a:p>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43</a:t>
            </a:fld>
            <a:endParaRPr kumimoji="1" lang="zh-CN" altLang="en-US"/>
          </a:p>
        </p:txBody>
      </p:sp>
    </p:spTree>
    <p:extLst>
      <p:ext uri="{BB962C8B-B14F-4D97-AF65-F5344CB8AC3E}">
        <p14:creationId xmlns:p14="http://schemas.microsoft.com/office/powerpoint/2010/main" val="287118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5C255C-37DB-4209-9DCD-129B3D4DD945}" type="slidenum">
              <a:rPr lang="zh-CN" altLang="en-US" smtClean="0"/>
              <a:t>6</a:t>
            </a:fld>
            <a:endParaRPr lang="zh-CN" altLang="en-US"/>
          </a:p>
        </p:txBody>
      </p:sp>
    </p:spTree>
    <p:extLst>
      <p:ext uri="{BB962C8B-B14F-4D97-AF65-F5344CB8AC3E}">
        <p14:creationId xmlns:p14="http://schemas.microsoft.com/office/powerpoint/2010/main" val="3095187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Let</a:t>
            </a:r>
            <a:r>
              <a:rPr kumimoji="1" lang="zh-CN" altLang="en-US" dirty="0"/>
              <a:t> </a:t>
            </a:r>
            <a:r>
              <a:rPr kumimoji="1" lang="en-US" altLang="zh-CN" dirty="0"/>
              <a:t>me make a conclusion, </a:t>
            </a:r>
            <a:r>
              <a:rPr kumimoji="1" lang="en-US" altLang="zh-CN"/>
              <a:t>our work …</a:t>
            </a:r>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45</a:t>
            </a:fld>
            <a:endParaRPr kumimoji="1" lang="zh-CN" altLang="en-US"/>
          </a:p>
        </p:txBody>
      </p:sp>
    </p:spTree>
    <p:extLst>
      <p:ext uri="{BB962C8B-B14F-4D97-AF65-F5344CB8AC3E}">
        <p14:creationId xmlns:p14="http://schemas.microsoft.com/office/powerpoint/2010/main" val="3135806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Let</a:t>
            </a:r>
            <a:r>
              <a:rPr kumimoji="1" lang="zh-CN" altLang="en-US" dirty="0"/>
              <a:t> </a:t>
            </a:r>
            <a:r>
              <a:rPr kumimoji="1" lang="en-US" altLang="zh-CN" dirty="0"/>
              <a:t>me make a conclusion, </a:t>
            </a:r>
            <a:r>
              <a:rPr kumimoji="1" lang="en-US" altLang="zh-CN"/>
              <a:t>our work …</a:t>
            </a:r>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46</a:t>
            </a:fld>
            <a:endParaRPr kumimoji="1" lang="zh-CN" altLang="en-US"/>
          </a:p>
        </p:txBody>
      </p:sp>
    </p:spTree>
    <p:extLst>
      <p:ext uri="{BB962C8B-B14F-4D97-AF65-F5344CB8AC3E}">
        <p14:creationId xmlns:p14="http://schemas.microsoft.com/office/powerpoint/2010/main" val="2796525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9DD79-E4EE-AB44-A2C8-CD6EB53468F6}" type="slidenum">
              <a:rPr lang="en-US" smtClean="0"/>
              <a:t>47</a:t>
            </a:fld>
            <a:endParaRPr lang="en-US"/>
          </a:p>
        </p:txBody>
      </p:sp>
    </p:spTree>
    <p:extLst>
      <p:ext uri="{BB962C8B-B14F-4D97-AF65-F5344CB8AC3E}">
        <p14:creationId xmlns:p14="http://schemas.microsoft.com/office/powerpoint/2010/main" val="2607738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5C255C-37DB-4209-9DCD-129B3D4DD945}" type="slidenum">
              <a:rPr lang="zh-CN" altLang="en-US" smtClean="0"/>
              <a:t>7</a:t>
            </a:fld>
            <a:endParaRPr lang="zh-CN" altLang="en-US"/>
          </a:p>
        </p:txBody>
      </p:sp>
    </p:spTree>
    <p:extLst>
      <p:ext uri="{BB962C8B-B14F-4D97-AF65-F5344CB8AC3E}">
        <p14:creationId xmlns:p14="http://schemas.microsoft.com/office/powerpoint/2010/main" val="174824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Earthquakes are undoubtedly among the most destructive disaster that humankind has ever faced.</a:t>
            </a:r>
          </a:p>
          <a:p>
            <a:r>
              <a:rPr kumimoji="1" lang="en" altLang="zh-CN" dirty="0"/>
              <a:t>On February 6, this year, Turkey and Syria were struck by two</a:t>
            </a:r>
            <a:r>
              <a:rPr kumimoji="1" lang="zh-CN" altLang="en-US" dirty="0"/>
              <a:t> </a:t>
            </a:r>
            <a:r>
              <a:rPr kumimoji="1" lang="en-US" altLang="zh-CN" dirty="0"/>
              <a:t>large</a:t>
            </a:r>
            <a:r>
              <a:rPr kumimoji="1" lang="en" altLang="zh-CN" dirty="0"/>
              <a:t> earthquakes, within, just nine hours. One is 7.8</a:t>
            </a:r>
            <a:r>
              <a:rPr kumimoji="1" lang="zh-CN" altLang="en-US" dirty="0"/>
              <a:t> </a:t>
            </a:r>
            <a:r>
              <a:rPr kumimoji="1" lang="en" altLang="zh-CN" dirty="0"/>
              <a:t>Magnitude and anther is 7.6 Magnitude.</a:t>
            </a:r>
          </a:p>
          <a:p>
            <a:r>
              <a:rPr lang="en" altLang="zh-CN" b="0" i="0" u="none" strike="noStrike" dirty="0">
                <a:solidFill>
                  <a:srgbClr val="D1D5DB"/>
                </a:solidFill>
                <a:effectLst/>
                <a:latin typeface="Söhne"/>
              </a:rPr>
              <a:t>It is easy to imagine how much devastation these two large earthquakes could bring to the people of Turkey and Syria.</a:t>
            </a:r>
            <a:endParaRPr kumimoji="1" lang="en" altLang="zh-CN" dirty="0"/>
          </a:p>
          <a:p>
            <a:r>
              <a:rPr kumimoji="1" lang="en" altLang="zh-CN" dirty="0"/>
              <a:t>The confirmed deaths </a:t>
            </a:r>
            <a:r>
              <a:rPr lang="en" altLang="zh-CN" b="0" i="0" u="none" strike="noStrike" dirty="0">
                <a:solidFill>
                  <a:srgbClr val="000000"/>
                </a:solidFill>
                <a:effectLst/>
                <a:latin typeface="Arial" panose="020B0604020202020204" pitchFamily="34" charset="0"/>
              </a:rPr>
              <a:t>59,259 and 121,704 injured, 297 missing</a:t>
            </a:r>
            <a:r>
              <a:rPr lang="en-US" altLang="zh-CN" b="0" i="0" u="none" strike="noStrike" dirty="0">
                <a:solidFill>
                  <a:srgbClr val="000000"/>
                </a:solidFill>
                <a:effectLst/>
                <a:latin typeface="Arial" panose="020B0604020202020204" pitchFamily="34" charset="0"/>
              </a:rPr>
              <a:t>.</a:t>
            </a:r>
          </a:p>
          <a:p>
            <a:r>
              <a:rPr lang="en-US" altLang="zh-CN" sz="1200" b="0" i="0" u="none" strike="noStrike" kern="1200" dirty="0">
                <a:solidFill>
                  <a:srgbClr val="000000"/>
                </a:solidFill>
                <a:effectLst/>
                <a:latin typeface="Times New Roman" panose="02020603050405020304" pitchFamily="18" charset="0"/>
                <a:cs typeface="Times New Roman" panose="02020603050405020304" pitchFamily="18" charset="0"/>
              </a:rPr>
              <a:t>Total damage more than $118.8 billion US dollar.</a:t>
            </a:r>
            <a:endParaRPr kumimoji="1" lang="en" altLang="zh-CN" dirty="0"/>
          </a:p>
          <a:p>
            <a:r>
              <a:rPr kumimoji="1" lang="en" altLang="zh-CN" dirty="0"/>
              <a:t>*** What we can do? ***</a:t>
            </a:r>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11</a:t>
            </a:fld>
            <a:endParaRPr kumimoji="1" lang="zh-CN" altLang="en-US"/>
          </a:p>
        </p:txBody>
      </p:sp>
    </p:spTree>
    <p:extLst>
      <p:ext uri="{BB962C8B-B14F-4D97-AF65-F5344CB8AC3E}">
        <p14:creationId xmlns:p14="http://schemas.microsoft.com/office/powerpoint/2010/main" val="644664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The work in our paper aims to reduce the earthquake hazard and risk. </a:t>
            </a:r>
          </a:p>
          <a:p>
            <a:r>
              <a:rPr lang="en" altLang="zh-CN" b="0" i="0" u="none" strike="noStrike" dirty="0">
                <a:solidFill>
                  <a:srgbClr val="D1D5DB"/>
                </a:solidFill>
                <a:effectLst/>
                <a:latin typeface="Söhne"/>
              </a:rPr>
              <a:t>We are able to conduct high-resolution earthquake simulations promptly, and obtain the distribution of earthquake damage. </a:t>
            </a:r>
          </a:p>
          <a:p>
            <a:r>
              <a:rPr lang="en" altLang="zh-CN" b="0" i="0" u="none" strike="noStrike" dirty="0">
                <a:solidFill>
                  <a:srgbClr val="D1D5DB"/>
                </a:solidFill>
                <a:effectLst/>
                <a:latin typeface="Söhne"/>
              </a:rPr>
              <a:t>Then Guiding the earthquake rescue.</a:t>
            </a:r>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12</a:t>
            </a:fld>
            <a:endParaRPr kumimoji="1" lang="zh-CN" altLang="en-US"/>
          </a:p>
        </p:txBody>
      </p:sp>
    </p:spTree>
    <p:extLst>
      <p:ext uri="{BB962C8B-B14F-4D97-AF65-F5344CB8AC3E}">
        <p14:creationId xmlns:p14="http://schemas.microsoft.com/office/powerpoint/2010/main" val="2607528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The work in our paper aims to reduce the earthquake hazard and risk. </a:t>
            </a:r>
          </a:p>
          <a:p>
            <a:r>
              <a:rPr lang="en" altLang="zh-CN" b="0" i="0" u="none" strike="noStrike" dirty="0">
                <a:solidFill>
                  <a:srgbClr val="D1D5DB"/>
                </a:solidFill>
                <a:effectLst/>
                <a:latin typeface="Söhne"/>
              </a:rPr>
              <a:t>We are able to conduct high-resolution earthquake simulations promptly, and obtain the distribution of earthquake damage. </a:t>
            </a:r>
          </a:p>
          <a:p>
            <a:r>
              <a:rPr lang="en" altLang="zh-CN" b="0" i="0" u="none" strike="noStrike" dirty="0">
                <a:solidFill>
                  <a:srgbClr val="D1D5DB"/>
                </a:solidFill>
                <a:effectLst/>
                <a:latin typeface="Söhne"/>
              </a:rPr>
              <a:t>Then Guiding the earthquake rescue.</a:t>
            </a:r>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14</a:t>
            </a:fld>
            <a:endParaRPr kumimoji="1" lang="zh-CN" altLang="en-US"/>
          </a:p>
        </p:txBody>
      </p:sp>
    </p:spTree>
    <p:extLst>
      <p:ext uri="{BB962C8B-B14F-4D97-AF65-F5344CB8AC3E}">
        <p14:creationId xmlns:p14="http://schemas.microsoft.com/office/powerpoint/2010/main" val="2396155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In recent years, there have been many impressive earthquake simulation projects on various supercomputing platforms. </a:t>
            </a:r>
          </a:p>
          <a:p>
            <a:r>
              <a:rPr kumimoji="1" lang="en" altLang="zh-CN" dirty="0"/>
              <a:t>We have listed our work and some of the state-of-the-art work on earthquake simulation.</a:t>
            </a:r>
          </a:p>
          <a:p>
            <a:endParaRPr kumimoji="1" lang="en" altLang="zh-CN" dirty="0"/>
          </a:p>
          <a:p>
            <a:r>
              <a:rPr kumimoji="1" lang="en" altLang="zh-CN" dirty="0"/>
              <a:t>We analyzed the advantages and disadvantages of these numerical methods. </a:t>
            </a:r>
          </a:p>
          <a:p>
            <a:r>
              <a:rPr kumimoji="1" lang="en" altLang="zh-CN" dirty="0"/>
              <a:t>Ultimately, we have adopted the </a:t>
            </a:r>
            <a:r>
              <a:rPr kumimoji="1" lang="en-US" altLang="zh-CN" dirty="0">
                <a:latin typeface="Times New Roman" panose="02020603050405020304" pitchFamily="18" charset="0"/>
                <a:cs typeface="Times New Roman" panose="02020603050405020304" pitchFamily="18" charset="0"/>
              </a:rPr>
              <a:t>Curvilinear Grid Finite Difference Method  </a:t>
            </a:r>
            <a:r>
              <a:rPr kumimoji="1" lang="en" altLang="zh-CN" dirty="0"/>
              <a:t>CGFD method to carry out large-scale earthquake simulations.</a:t>
            </a:r>
          </a:p>
          <a:p>
            <a:r>
              <a:rPr kumimoji="1" lang="en" altLang="zh-CN" dirty="0"/>
              <a:t>CGFDM inherits the traditional FDM properties of high accuracy and high efficiency.  </a:t>
            </a:r>
          </a:p>
          <a:p>
            <a:r>
              <a:rPr kumimoji="1" lang="en" altLang="zh-CN" dirty="0"/>
              <a:t>It meshes grids flexibly according to the geometry of the calculation area. </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15</a:t>
            </a:fld>
            <a:endParaRPr kumimoji="1" lang="zh-CN" altLang="en-US"/>
          </a:p>
        </p:txBody>
      </p:sp>
    </p:spTree>
    <p:extLst>
      <p:ext uri="{BB962C8B-B14F-4D97-AF65-F5344CB8AC3E}">
        <p14:creationId xmlns:p14="http://schemas.microsoft.com/office/powerpoint/2010/main" val="3205555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In recent years, there have been many impressive earthquake simulation projects on various supercomputing platforms. </a:t>
            </a:r>
          </a:p>
          <a:p>
            <a:r>
              <a:rPr kumimoji="1" lang="en" altLang="zh-CN" dirty="0"/>
              <a:t>We have listed our work and some of the state-of-the-art work on earthquake simulation.</a:t>
            </a:r>
          </a:p>
          <a:p>
            <a:endParaRPr kumimoji="1" lang="en" altLang="zh-CN" dirty="0"/>
          </a:p>
          <a:p>
            <a:r>
              <a:rPr kumimoji="1" lang="en" altLang="zh-CN" dirty="0"/>
              <a:t>We analyzed the advantages and disadvantages of these numerical methods. </a:t>
            </a:r>
          </a:p>
          <a:p>
            <a:r>
              <a:rPr kumimoji="1" lang="en" altLang="zh-CN" dirty="0"/>
              <a:t>Ultimately, we have adopted the </a:t>
            </a:r>
            <a:r>
              <a:rPr kumimoji="1" lang="en-US" altLang="zh-CN" dirty="0">
                <a:latin typeface="Times New Roman" panose="02020603050405020304" pitchFamily="18" charset="0"/>
                <a:cs typeface="Times New Roman" panose="02020603050405020304" pitchFamily="18" charset="0"/>
              </a:rPr>
              <a:t>Curvilinear Grid Finite Difference Method  </a:t>
            </a:r>
            <a:r>
              <a:rPr kumimoji="1" lang="en" altLang="zh-CN" dirty="0"/>
              <a:t>CGFD method to carry out large-scale earthquake simulations.</a:t>
            </a:r>
          </a:p>
          <a:p>
            <a:r>
              <a:rPr kumimoji="1" lang="en" altLang="zh-CN" dirty="0"/>
              <a:t>CGFDM inherits the traditional FDM properties of high accuracy and high efficiency.  </a:t>
            </a:r>
          </a:p>
          <a:p>
            <a:r>
              <a:rPr kumimoji="1" lang="en" altLang="zh-CN" dirty="0"/>
              <a:t>It meshes grids flexibly according to the geometry of the calculation area. </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D37952D8-A426-944C-A3B8-56DEE3E68DFC}" type="slidenum">
              <a:rPr kumimoji="1" lang="zh-CN" altLang="en-US" smtClean="0"/>
              <a:t>16</a:t>
            </a:fld>
            <a:endParaRPr kumimoji="1" lang="zh-CN" altLang="en-US"/>
          </a:p>
        </p:txBody>
      </p:sp>
    </p:spTree>
    <p:extLst>
      <p:ext uri="{BB962C8B-B14F-4D97-AF65-F5344CB8AC3E}">
        <p14:creationId xmlns:p14="http://schemas.microsoft.com/office/powerpoint/2010/main" val="230948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ltLang="zh-CN"/>
              <a:t>Click to edit Master subtitle style</a:t>
            </a:r>
            <a:endParaRPr lang="en-US"/>
          </a:p>
        </p:txBody>
      </p:sp>
      <p:sp>
        <p:nvSpPr>
          <p:cNvPr id="4" name="Date Placeholder 3"/>
          <p:cNvSpPr>
            <a:spLocks noGrp="1"/>
          </p:cNvSpPr>
          <p:nvPr>
            <p:ph type="dt" sz="half" idx="10"/>
          </p:nvPr>
        </p:nvSpPr>
        <p:spPr/>
        <p:txBody>
          <a:bodyPr/>
          <a:lstStyle/>
          <a:p>
            <a:fld id="{6DD4CD85-32EE-F045-AFAA-5AC126944621}"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DC65E-31FF-0A44-AB1F-DD7193FF27F3}" type="slidenum">
              <a:rPr lang="en-US" smtClean="0"/>
              <a:t>‹#›</a:t>
            </a:fld>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6485" y="277670"/>
            <a:ext cx="712476" cy="66601"/>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24593" y="43491"/>
            <a:ext cx="540020" cy="190686"/>
          </a:xfrm>
          <a:prstGeom prst="rect">
            <a:avLst/>
          </a:prstGeom>
        </p:spPr>
      </p:pic>
    </p:spTree>
    <p:extLst>
      <p:ext uri="{BB962C8B-B14F-4D97-AF65-F5344CB8AC3E}">
        <p14:creationId xmlns:p14="http://schemas.microsoft.com/office/powerpoint/2010/main" val="1320559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6DD4CD85-32EE-F045-AFAA-5AC126944621}"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DC65E-31FF-0A44-AB1F-DD7193FF27F3}" type="slidenum">
              <a:rPr lang="en-US" smtClean="0"/>
              <a:t>‹#›</a:t>
            </a:fld>
            <a:endParaRPr lang="en-US"/>
          </a:p>
        </p:txBody>
      </p:sp>
    </p:spTree>
    <p:extLst>
      <p:ext uri="{BB962C8B-B14F-4D97-AF65-F5344CB8AC3E}">
        <p14:creationId xmlns:p14="http://schemas.microsoft.com/office/powerpoint/2010/main" val="1159851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6DD4CD85-32EE-F045-AFAA-5AC126944621}"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DC65E-31FF-0A44-AB1F-DD7193FF27F3}" type="slidenum">
              <a:rPr lang="en-US" smtClean="0"/>
              <a:t>‹#›</a:t>
            </a:fld>
            <a:endParaRPr lang="en-US"/>
          </a:p>
        </p:txBody>
      </p:sp>
    </p:spTree>
    <p:extLst>
      <p:ext uri="{BB962C8B-B14F-4D97-AF65-F5344CB8AC3E}">
        <p14:creationId xmlns:p14="http://schemas.microsoft.com/office/powerpoint/2010/main" val="908911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884BF-B4B8-8B4A-A255-DE4A59343970}"/>
              </a:ext>
            </a:extLst>
          </p:cNvPr>
          <p:cNvSpPr/>
          <p:nvPr userDrawn="1"/>
        </p:nvSpPr>
        <p:spPr>
          <a:xfrm>
            <a:off x="10853057" y="0"/>
            <a:ext cx="1337063" cy="308567"/>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 name="Title 1"/>
          <p:cNvSpPr>
            <a:spLocks noGrp="1"/>
          </p:cNvSpPr>
          <p:nvPr>
            <p:ph type="title"/>
          </p:nvPr>
        </p:nvSpPr>
        <p:spPr>
          <a:xfrm>
            <a:off x="838200" y="485046"/>
            <a:ext cx="10515600" cy="796410"/>
          </a:xfrm>
        </p:spPr>
        <p:txBody>
          <a:bodyPr/>
          <a:lstStyle>
            <a:lvl1pPr algn="ctr">
              <a:defRPr b="1" i="1" u="sng">
                <a:solidFill>
                  <a:schemeClr val="accent5">
                    <a:lumMod val="75000"/>
                  </a:schemeClr>
                </a:solidFill>
              </a:defRPr>
            </a:lvl1pPr>
          </a:lstStyle>
          <a:p>
            <a:r>
              <a:rPr lang="en-US" altLang="zh-CN" dirty="0"/>
              <a:t>Click to edit Master title style</a:t>
            </a:r>
            <a:endParaRPr lang="en-US" dirty="0"/>
          </a:p>
        </p:txBody>
      </p:sp>
      <p:sp>
        <p:nvSpPr>
          <p:cNvPr id="3" name="Content Placeholder 2"/>
          <p:cNvSpPr>
            <a:spLocks noGrp="1"/>
          </p:cNvSpPr>
          <p:nvPr>
            <p:ph idx="1"/>
          </p:nvPr>
        </p:nvSpPr>
        <p:spPr>
          <a:xfrm>
            <a:off x="838200" y="1297459"/>
            <a:ext cx="10515600" cy="4879504"/>
          </a:xfrm>
        </p:spPr>
        <p:txBody>
          <a:bodyPr/>
          <a:lstStyle>
            <a:lvl1pPr>
              <a:defRPr i="1">
                <a:solidFill>
                  <a:schemeClr val="accent1">
                    <a:lumMod val="50000"/>
                  </a:schemeClr>
                </a:solidFill>
              </a:defRPr>
            </a:lvl1pPr>
            <a:lvl2pPr>
              <a:defRPr i="1">
                <a:solidFill>
                  <a:schemeClr val="accent1">
                    <a:lumMod val="75000"/>
                  </a:schemeClr>
                </a:solidFill>
              </a:defRPr>
            </a:lvl2pPr>
            <a:lvl3pPr>
              <a:defRPr i="1">
                <a:solidFill>
                  <a:schemeClr val="accent1">
                    <a:lumMod val="75000"/>
                  </a:schemeClr>
                </a:solidFill>
              </a:defRPr>
            </a:lvl3pPr>
            <a:lvl4pPr>
              <a:defRPr i="1">
                <a:solidFill>
                  <a:schemeClr val="accent1">
                    <a:lumMod val="75000"/>
                  </a:schemeClr>
                </a:solidFill>
              </a:defRPr>
            </a:lvl4pPr>
            <a:lvl5pPr>
              <a:defRPr i="1">
                <a:solidFill>
                  <a:schemeClr val="accent1">
                    <a:lumMod val="75000"/>
                  </a:schemeClr>
                </a:solidFill>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4" name="Date Placeholder 3"/>
          <p:cNvSpPr>
            <a:spLocks noGrp="1"/>
          </p:cNvSpPr>
          <p:nvPr>
            <p:ph type="dt" sz="half" idx="10"/>
          </p:nvPr>
        </p:nvSpPr>
        <p:spPr/>
        <p:txBody>
          <a:bodyPr/>
          <a:lstStyle/>
          <a:p>
            <a:fld id="{6DD4CD85-32EE-F045-AFAA-5AC126944621}"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DC65E-31FF-0A44-AB1F-DD7193FF27F3}" type="slidenum">
              <a:rPr lang="en-US" smtClean="0"/>
              <a:t>‹#›</a:t>
            </a:fld>
            <a:endParaRPr lang="en-US"/>
          </a:p>
        </p:txBody>
      </p:sp>
      <p:pic>
        <p:nvPicPr>
          <p:cNvPr id="7" name="Picture 6">
            <a:extLst>
              <a:ext uri="{FF2B5EF4-FFF2-40B4-BE49-F238E27FC236}">
                <a16:creationId xmlns:a16="http://schemas.microsoft.com/office/drawing/2014/main" id="{4DD8D521-2D70-F148-A5C0-136AA551CDA9}"/>
              </a:ext>
            </a:extLst>
          </p:cNvPr>
          <p:cNvPicPr>
            <a:picLocks noChangeAspect="1"/>
          </p:cNvPicPr>
          <p:nvPr userDrawn="1"/>
        </p:nvPicPr>
        <p:blipFill>
          <a:blip r:embed="rId2"/>
          <a:stretch>
            <a:fillRect/>
          </a:stretch>
        </p:blipFill>
        <p:spPr>
          <a:xfrm>
            <a:off x="9975814" y="5994254"/>
            <a:ext cx="2077154" cy="796409"/>
          </a:xfrm>
          <a:prstGeom prst="rect">
            <a:avLst/>
          </a:prstGeom>
        </p:spPr>
      </p:pic>
      <p:sp>
        <p:nvSpPr>
          <p:cNvPr id="10" name="灯片编号占位符 10">
            <a:extLst>
              <a:ext uri="{FF2B5EF4-FFF2-40B4-BE49-F238E27FC236}">
                <a16:creationId xmlns:a16="http://schemas.microsoft.com/office/drawing/2014/main" id="{89E4CE10-2A7C-9F4E-AE13-8358CA1FFE45}"/>
              </a:ext>
            </a:extLst>
          </p:cNvPr>
          <p:cNvSpPr txBox="1">
            <a:spLocks/>
          </p:cNvSpPr>
          <p:nvPr userDrawn="1"/>
        </p:nvSpPr>
        <p:spPr>
          <a:xfrm>
            <a:off x="0" y="6541515"/>
            <a:ext cx="838200" cy="316485"/>
          </a:xfrm>
          <a:prstGeom prst="rect">
            <a:avLst/>
          </a:prstGeom>
          <a:solidFill>
            <a:srgbClr val="7030A0"/>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b="0" dirty="0">
                <a:solidFill>
                  <a:schemeClr val="bg1"/>
                </a:solidFill>
              </a:rPr>
              <a:t>-</a:t>
            </a:r>
            <a:fld id="{EE1A25C6-76A9-4B26-927F-F295C44F0DD8}" type="slidenum">
              <a:rPr lang="zh-CN" altLang="en-US" sz="2000" b="0" smtClean="0">
                <a:solidFill>
                  <a:schemeClr val="bg1"/>
                </a:solidFill>
              </a:rPr>
              <a:pPr algn="ctr"/>
              <a:t>‹#›</a:t>
            </a:fld>
            <a:r>
              <a:rPr lang="en-US" altLang="zh-CN" sz="2000" b="0" dirty="0">
                <a:solidFill>
                  <a:schemeClr val="bg1"/>
                </a:solidFill>
              </a:rPr>
              <a:t>-</a:t>
            </a:r>
            <a:endParaRPr lang="zh-CN" altLang="en-US" sz="2000" b="0" dirty="0">
              <a:solidFill>
                <a:schemeClr val="bg1"/>
              </a:solidFill>
            </a:endParaRPr>
          </a:p>
        </p:txBody>
      </p:sp>
    </p:spTree>
    <p:extLst>
      <p:ext uri="{BB962C8B-B14F-4D97-AF65-F5344CB8AC3E}">
        <p14:creationId xmlns:p14="http://schemas.microsoft.com/office/powerpoint/2010/main" val="174739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ltLang="zh-CN"/>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fld id="{6DD4CD85-32EE-F045-AFAA-5AC126944621}"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DC65E-31FF-0A44-AB1F-DD7193FF27F3}" type="slidenum">
              <a:rPr lang="en-US" smtClean="0"/>
              <a:t>‹#›</a:t>
            </a:fld>
            <a:endParaRPr lang="en-US"/>
          </a:p>
        </p:txBody>
      </p:sp>
    </p:spTree>
    <p:extLst>
      <p:ext uri="{BB962C8B-B14F-4D97-AF65-F5344CB8AC3E}">
        <p14:creationId xmlns:p14="http://schemas.microsoft.com/office/powerpoint/2010/main" val="1618707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sz="half" idx="10"/>
          </p:nvPr>
        </p:nvSpPr>
        <p:spPr/>
        <p:txBody>
          <a:bodyPr/>
          <a:lstStyle/>
          <a:p>
            <a:fld id="{6DD4CD85-32EE-F045-AFAA-5AC126944621}"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DC65E-31FF-0A44-AB1F-DD7193FF27F3}" type="slidenum">
              <a:rPr lang="en-US" smtClean="0"/>
              <a:t>‹#›</a:t>
            </a:fld>
            <a:endParaRPr lang="en-US"/>
          </a:p>
        </p:txBody>
      </p:sp>
    </p:spTree>
    <p:extLst>
      <p:ext uri="{BB962C8B-B14F-4D97-AF65-F5344CB8AC3E}">
        <p14:creationId xmlns:p14="http://schemas.microsoft.com/office/powerpoint/2010/main" val="1289624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ltLang="zh-CN"/>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Date Placeholder 6"/>
          <p:cNvSpPr>
            <a:spLocks noGrp="1"/>
          </p:cNvSpPr>
          <p:nvPr>
            <p:ph type="dt" sz="half" idx="10"/>
          </p:nvPr>
        </p:nvSpPr>
        <p:spPr/>
        <p:txBody>
          <a:bodyPr/>
          <a:lstStyle/>
          <a:p>
            <a:fld id="{6DD4CD85-32EE-F045-AFAA-5AC126944621}" type="datetimeFigureOut">
              <a:rPr lang="en-US" smtClean="0"/>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3DC65E-31FF-0A44-AB1F-DD7193FF27F3}" type="slidenum">
              <a:rPr lang="en-US" smtClean="0"/>
              <a:t>‹#›</a:t>
            </a:fld>
            <a:endParaRPr lang="en-US"/>
          </a:p>
        </p:txBody>
      </p:sp>
    </p:spTree>
    <p:extLst>
      <p:ext uri="{BB962C8B-B14F-4D97-AF65-F5344CB8AC3E}">
        <p14:creationId xmlns:p14="http://schemas.microsoft.com/office/powerpoint/2010/main" val="172152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Date Placeholder 2"/>
          <p:cNvSpPr>
            <a:spLocks noGrp="1"/>
          </p:cNvSpPr>
          <p:nvPr>
            <p:ph type="dt" sz="half" idx="10"/>
          </p:nvPr>
        </p:nvSpPr>
        <p:spPr/>
        <p:txBody>
          <a:bodyPr/>
          <a:lstStyle/>
          <a:p>
            <a:fld id="{6DD4CD85-32EE-F045-AFAA-5AC126944621}" type="datetimeFigureOut">
              <a:rPr lang="en-US" smtClean="0"/>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3DC65E-31FF-0A44-AB1F-DD7193FF27F3}" type="slidenum">
              <a:rPr lang="en-US" smtClean="0"/>
              <a:t>‹#›</a:t>
            </a:fld>
            <a:endParaRPr lang="en-US"/>
          </a:p>
        </p:txBody>
      </p:sp>
    </p:spTree>
    <p:extLst>
      <p:ext uri="{BB962C8B-B14F-4D97-AF65-F5344CB8AC3E}">
        <p14:creationId xmlns:p14="http://schemas.microsoft.com/office/powerpoint/2010/main" val="709519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4CD85-32EE-F045-AFAA-5AC126944621}" type="datetimeFigureOut">
              <a:rPr lang="en-US" smtClean="0"/>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3DC65E-31FF-0A44-AB1F-DD7193FF27F3}" type="slidenum">
              <a:rPr lang="en-US" smtClean="0"/>
              <a:t>‹#›</a:t>
            </a:fld>
            <a:endParaRPr lang="en-US"/>
          </a:p>
        </p:txBody>
      </p:sp>
    </p:spTree>
    <p:extLst>
      <p:ext uri="{BB962C8B-B14F-4D97-AF65-F5344CB8AC3E}">
        <p14:creationId xmlns:p14="http://schemas.microsoft.com/office/powerpoint/2010/main" val="2063498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ltLang="zh-CN"/>
              <a:t>Click to edit Master text styles</a:t>
            </a:r>
          </a:p>
        </p:txBody>
      </p:sp>
      <p:sp>
        <p:nvSpPr>
          <p:cNvPr id="5" name="Date Placeholder 4"/>
          <p:cNvSpPr>
            <a:spLocks noGrp="1"/>
          </p:cNvSpPr>
          <p:nvPr>
            <p:ph type="dt" sz="half" idx="10"/>
          </p:nvPr>
        </p:nvSpPr>
        <p:spPr/>
        <p:txBody>
          <a:bodyPr/>
          <a:lstStyle/>
          <a:p>
            <a:fld id="{6DD4CD85-32EE-F045-AFAA-5AC126944621}"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DC65E-31FF-0A44-AB1F-DD7193FF27F3}" type="slidenum">
              <a:rPr lang="en-US" smtClean="0"/>
              <a:t>‹#›</a:t>
            </a:fld>
            <a:endParaRPr lang="en-US"/>
          </a:p>
        </p:txBody>
      </p:sp>
    </p:spTree>
    <p:extLst>
      <p:ext uri="{BB962C8B-B14F-4D97-AF65-F5344CB8AC3E}">
        <p14:creationId xmlns:p14="http://schemas.microsoft.com/office/powerpoint/2010/main" val="1512916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ltLang="zh-CN"/>
              <a:t>Click to edit Master text styles</a:t>
            </a:r>
          </a:p>
        </p:txBody>
      </p:sp>
      <p:sp>
        <p:nvSpPr>
          <p:cNvPr id="5" name="Date Placeholder 4"/>
          <p:cNvSpPr>
            <a:spLocks noGrp="1"/>
          </p:cNvSpPr>
          <p:nvPr>
            <p:ph type="dt" sz="half" idx="10"/>
          </p:nvPr>
        </p:nvSpPr>
        <p:spPr/>
        <p:txBody>
          <a:bodyPr/>
          <a:lstStyle/>
          <a:p>
            <a:fld id="{6DD4CD85-32EE-F045-AFAA-5AC126944621}"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DC65E-31FF-0A44-AB1F-DD7193FF27F3}" type="slidenum">
              <a:rPr lang="en-US" smtClean="0"/>
              <a:t>‹#›</a:t>
            </a:fld>
            <a:endParaRPr lang="en-US"/>
          </a:p>
        </p:txBody>
      </p:sp>
    </p:spTree>
    <p:extLst>
      <p:ext uri="{BB962C8B-B14F-4D97-AF65-F5344CB8AC3E}">
        <p14:creationId xmlns:p14="http://schemas.microsoft.com/office/powerpoint/2010/main" val="1376697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ltLang="zh-CN"/>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4CD85-32EE-F045-AFAA-5AC126944621}" type="datetimeFigureOut">
              <a:rPr lang="en-US" smtClean="0"/>
              <a:t>9/10/2024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DC65E-31FF-0A44-AB1F-DD7193FF27F3}" type="slidenum">
              <a:rPr lang="en-US" smtClean="0"/>
              <a:t>‹#›</a:t>
            </a:fld>
            <a:endParaRPr lang="en-US"/>
          </a:p>
        </p:txBody>
      </p:sp>
    </p:spTree>
    <p:extLst>
      <p:ext uri="{BB962C8B-B14F-4D97-AF65-F5344CB8AC3E}">
        <p14:creationId xmlns:p14="http://schemas.microsoft.com/office/powerpoint/2010/main" val="1695500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emf"/><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mailto:lingan@tsinghua.edu.c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45A4E-6D66-844C-BCD5-CD364075CBDB}"/>
              </a:ext>
            </a:extLst>
          </p:cNvPr>
          <p:cNvPicPr>
            <a:picLocks noChangeAspect="1"/>
          </p:cNvPicPr>
          <p:nvPr/>
        </p:nvPicPr>
        <p:blipFill>
          <a:blip r:embed="rId3"/>
          <a:stretch>
            <a:fillRect/>
          </a:stretch>
        </p:blipFill>
        <p:spPr>
          <a:xfrm>
            <a:off x="0" y="1471612"/>
            <a:ext cx="12192000" cy="5395693"/>
          </a:xfrm>
          <a:prstGeom prst="rect">
            <a:avLst/>
          </a:prstGeom>
        </p:spPr>
      </p:pic>
      <p:sp>
        <p:nvSpPr>
          <p:cNvPr id="3" name="TextBox 8">
            <a:extLst>
              <a:ext uri="{FF2B5EF4-FFF2-40B4-BE49-F238E27FC236}">
                <a16:creationId xmlns:a16="http://schemas.microsoft.com/office/drawing/2014/main" id="{BE114628-78F6-C242-AC92-368D70470236}"/>
              </a:ext>
            </a:extLst>
          </p:cNvPr>
          <p:cNvSpPr txBox="1"/>
          <p:nvPr/>
        </p:nvSpPr>
        <p:spPr>
          <a:xfrm>
            <a:off x="-137129" y="1471612"/>
            <a:ext cx="2772673" cy="646331"/>
          </a:xfrm>
          <a:prstGeom prst="rect">
            <a:avLst/>
          </a:prstGeom>
          <a:noFill/>
        </p:spPr>
        <p:txBody>
          <a:bodyPr wrap="square" rtlCol="0">
            <a:spAutoFit/>
          </a:bodyPr>
          <a:lstStyle/>
          <a:p>
            <a:pPr algn="ctr"/>
            <a:r>
              <a:rPr lang="en-US" altLang="zh-CN" sz="3600" b="1" i="1" dirty="0">
                <a:solidFill>
                  <a:srgbClr val="002060"/>
                </a:solidFill>
                <a:ea typeface="楷体" panose="02010609060101010101" pitchFamily="49" charset="-122"/>
              </a:rPr>
              <a:t>Lin</a:t>
            </a:r>
            <a:r>
              <a:rPr lang="zh-CN" altLang="en-US" sz="3600" b="1" i="1" dirty="0">
                <a:solidFill>
                  <a:srgbClr val="002060"/>
                </a:solidFill>
                <a:ea typeface="楷体" panose="02010609060101010101" pitchFamily="49" charset="-122"/>
              </a:rPr>
              <a:t> </a:t>
            </a:r>
            <a:r>
              <a:rPr lang="en-US" altLang="zh-CN" sz="3600" b="1" i="1" dirty="0">
                <a:solidFill>
                  <a:srgbClr val="002060"/>
                </a:solidFill>
                <a:ea typeface="楷体" panose="02010609060101010101" pitchFamily="49" charset="-122"/>
              </a:rPr>
              <a:t>Gan</a:t>
            </a:r>
            <a:r>
              <a:rPr lang="zh-CN" altLang="en-US" sz="3600" b="1" i="1" dirty="0">
                <a:solidFill>
                  <a:srgbClr val="002060"/>
                </a:solidFill>
                <a:ea typeface="楷体" panose="02010609060101010101" pitchFamily="49" charset="-122"/>
              </a:rPr>
              <a:t>  </a:t>
            </a:r>
          </a:p>
        </p:txBody>
      </p:sp>
      <p:sp>
        <p:nvSpPr>
          <p:cNvPr id="4" name="标题 1">
            <a:extLst>
              <a:ext uri="{FF2B5EF4-FFF2-40B4-BE49-F238E27FC236}">
                <a16:creationId xmlns:a16="http://schemas.microsoft.com/office/drawing/2014/main" id="{C81EEC66-5848-0F43-BCDF-1E032BDA2448}"/>
              </a:ext>
            </a:extLst>
          </p:cNvPr>
          <p:cNvSpPr>
            <a:spLocks noGrp="1"/>
          </p:cNvSpPr>
          <p:nvPr/>
        </p:nvSpPr>
        <p:spPr>
          <a:xfrm>
            <a:off x="396766" y="0"/>
            <a:ext cx="12538679" cy="1626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en-US" sz="4000" b="1" i="1" u="none" strike="noStrike" dirty="0">
                <a:solidFill>
                  <a:srgbClr val="002060"/>
                </a:solidFill>
                <a:effectLst/>
                <a:latin typeface="Helvetica" pitchFamily="2" charset="0"/>
              </a:rPr>
              <a:t>Extreme Scale Earthquake Simulation with Crossing Multi-faults and Topography</a:t>
            </a:r>
            <a:endParaRPr lang="zh-CN" altLang="en-US" sz="6000" b="1" i="1" dirty="0">
              <a:solidFill>
                <a:srgbClr val="002060"/>
              </a:solidFill>
            </a:endParaRPr>
          </a:p>
        </p:txBody>
      </p:sp>
      <p:sp>
        <p:nvSpPr>
          <p:cNvPr id="5" name="TextBox 8">
            <a:extLst>
              <a:ext uri="{FF2B5EF4-FFF2-40B4-BE49-F238E27FC236}">
                <a16:creationId xmlns:a16="http://schemas.microsoft.com/office/drawing/2014/main" id="{CB0EA6F3-DF7F-034D-90AE-502870CB8B9C}"/>
              </a:ext>
            </a:extLst>
          </p:cNvPr>
          <p:cNvSpPr txBox="1"/>
          <p:nvPr/>
        </p:nvSpPr>
        <p:spPr>
          <a:xfrm>
            <a:off x="2205910" y="1533167"/>
            <a:ext cx="9807899" cy="523220"/>
          </a:xfrm>
          <a:prstGeom prst="rect">
            <a:avLst/>
          </a:prstGeom>
          <a:noFill/>
        </p:spPr>
        <p:txBody>
          <a:bodyPr wrap="square" rtlCol="0">
            <a:spAutoFit/>
          </a:bodyPr>
          <a:lstStyle/>
          <a:p>
            <a:r>
              <a:rPr lang="en-US" altLang="zh-CN" sz="2800" i="1" dirty="0">
                <a:solidFill>
                  <a:srgbClr val="002060"/>
                </a:solidFill>
                <a:ea typeface="楷体" panose="02010609060101010101" pitchFamily="49" charset="-122"/>
              </a:rPr>
              <a:t>Department</a:t>
            </a:r>
            <a:r>
              <a:rPr lang="zh-CN" altLang="en-US" sz="2800" i="1" dirty="0">
                <a:solidFill>
                  <a:srgbClr val="002060"/>
                </a:solidFill>
                <a:ea typeface="楷体" panose="02010609060101010101" pitchFamily="49" charset="-122"/>
              </a:rPr>
              <a:t> </a:t>
            </a:r>
            <a:r>
              <a:rPr lang="en-US" altLang="zh-CN" sz="2800" i="1" dirty="0">
                <a:solidFill>
                  <a:srgbClr val="002060"/>
                </a:solidFill>
                <a:ea typeface="楷体" panose="02010609060101010101" pitchFamily="49" charset="-122"/>
              </a:rPr>
              <a:t>of</a:t>
            </a:r>
            <a:r>
              <a:rPr lang="zh-CN" altLang="en-US" sz="2800" i="1" dirty="0">
                <a:solidFill>
                  <a:srgbClr val="002060"/>
                </a:solidFill>
                <a:ea typeface="楷体" panose="02010609060101010101" pitchFamily="49" charset="-122"/>
              </a:rPr>
              <a:t> </a:t>
            </a:r>
            <a:r>
              <a:rPr lang="en-US" altLang="zh-CN" sz="2800" i="1" dirty="0">
                <a:solidFill>
                  <a:srgbClr val="002060"/>
                </a:solidFill>
                <a:ea typeface="楷体" panose="02010609060101010101" pitchFamily="49" charset="-122"/>
              </a:rPr>
              <a:t>Computer</a:t>
            </a:r>
            <a:r>
              <a:rPr lang="zh-CN" altLang="en-US" sz="2800" i="1" dirty="0">
                <a:solidFill>
                  <a:srgbClr val="002060"/>
                </a:solidFill>
                <a:ea typeface="楷体" panose="02010609060101010101" pitchFamily="49" charset="-122"/>
              </a:rPr>
              <a:t> </a:t>
            </a:r>
            <a:r>
              <a:rPr lang="en-US" altLang="zh-CN" sz="2800" i="1" dirty="0">
                <a:solidFill>
                  <a:srgbClr val="002060"/>
                </a:solidFill>
                <a:ea typeface="楷体" panose="02010609060101010101" pitchFamily="49" charset="-122"/>
              </a:rPr>
              <a:t>Science,</a:t>
            </a:r>
            <a:r>
              <a:rPr lang="zh-CN" altLang="en-US" sz="2800" i="1" dirty="0">
                <a:solidFill>
                  <a:srgbClr val="002060"/>
                </a:solidFill>
                <a:ea typeface="楷体" panose="02010609060101010101" pitchFamily="49" charset="-122"/>
              </a:rPr>
              <a:t> </a:t>
            </a:r>
            <a:r>
              <a:rPr lang="en-US" altLang="zh-CN" sz="2800" i="1" dirty="0">
                <a:solidFill>
                  <a:srgbClr val="002060"/>
                </a:solidFill>
                <a:ea typeface="楷体" panose="02010609060101010101" pitchFamily="49" charset="-122"/>
              </a:rPr>
              <a:t>Tsinghua</a:t>
            </a:r>
            <a:r>
              <a:rPr lang="zh-CN" altLang="en-US" sz="2800" i="1" dirty="0">
                <a:solidFill>
                  <a:srgbClr val="002060"/>
                </a:solidFill>
                <a:ea typeface="楷体" panose="02010609060101010101" pitchFamily="49" charset="-122"/>
              </a:rPr>
              <a:t> </a:t>
            </a:r>
            <a:r>
              <a:rPr lang="en-US" altLang="zh-CN" sz="2800" i="1" dirty="0">
                <a:solidFill>
                  <a:srgbClr val="002060"/>
                </a:solidFill>
                <a:ea typeface="楷体" panose="02010609060101010101" pitchFamily="49" charset="-122"/>
              </a:rPr>
              <a:t>University,</a:t>
            </a:r>
            <a:r>
              <a:rPr lang="zh-CN" altLang="en-US" sz="2800" i="1" dirty="0">
                <a:solidFill>
                  <a:srgbClr val="002060"/>
                </a:solidFill>
                <a:ea typeface="楷体" panose="02010609060101010101" pitchFamily="49" charset="-122"/>
              </a:rPr>
              <a:t> </a:t>
            </a:r>
            <a:r>
              <a:rPr lang="en-US" altLang="zh-CN" sz="2800" i="1" dirty="0">
                <a:solidFill>
                  <a:srgbClr val="002060"/>
                </a:solidFill>
                <a:ea typeface="楷体" panose="02010609060101010101" pitchFamily="49" charset="-122"/>
              </a:rPr>
              <a:t>China</a:t>
            </a:r>
            <a:endParaRPr lang="zh-CN" altLang="en-US" sz="2800" i="1" dirty="0">
              <a:solidFill>
                <a:srgbClr val="002060"/>
              </a:solidFill>
              <a:ea typeface="楷体" panose="02010609060101010101" pitchFamily="49" charset="-122"/>
            </a:endParaRPr>
          </a:p>
        </p:txBody>
      </p:sp>
      <p:sp>
        <p:nvSpPr>
          <p:cNvPr id="7" name="TextBox 6">
            <a:extLst>
              <a:ext uri="{FF2B5EF4-FFF2-40B4-BE49-F238E27FC236}">
                <a16:creationId xmlns:a16="http://schemas.microsoft.com/office/drawing/2014/main" id="{9488854D-C8D2-6649-8A58-E02C5415B215}"/>
              </a:ext>
            </a:extLst>
          </p:cNvPr>
          <p:cNvSpPr txBox="1"/>
          <p:nvPr/>
        </p:nvSpPr>
        <p:spPr>
          <a:xfrm>
            <a:off x="2205910" y="6319252"/>
            <a:ext cx="7957820" cy="523220"/>
          </a:xfrm>
          <a:prstGeom prst="rect">
            <a:avLst/>
          </a:prstGeom>
          <a:noFill/>
        </p:spPr>
        <p:txBody>
          <a:bodyPr wrap="none" rtlCol="0">
            <a:spAutoFit/>
          </a:bodyPr>
          <a:lstStyle/>
          <a:p>
            <a:r>
              <a:rPr lang="en-US" altLang="zh-CN" sz="2800" b="1" i="1" dirty="0">
                <a:solidFill>
                  <a:srgbClr val="002060"/>
                </a:solidFill>
              </a:rPr>
              <a:t>2024-09-10</a:t>
            </a:r>
            <a:r>
              <a:rPr lang="zh-CN" altLang="en-US" sz="2800" b="1" i="1" dirty="0">
                <a:solidFill>
                  <a:srgbClr val="002060"/>
                </a:solidFill>
              </a:rPr>
              <a:t> </a:t>
            </a:r>
            <a:r>
              <a:rPr lang="en-US" altLang="zh-CN" sz="2800" b="1" i="1" dirty="0">
                <a:solidFill>
                  <a:srgbClr val="002060"/>
                </a:solidFill>
              </a:rPr>
              <a:t>@</a:t>
            </a:r>
            <a:r>
              <a:rPr lang="zh-CN" altLang="en-US" sz="2800" b="1" i="1" dirty="0">
                <a:solidFill>
                  <a:srgbClr val="002060"/>
                </a:solidFill>
              </a:rPr>
              <a:t> </a:t>
            </a:r>
            <a:r>
              <a:rPr lang="en-US" altLang="zh-CN" sz="2800" b="1" i="1" dirty="0">
                <a:solidFill>
                  <a:srgbClr val="002060"/>
                </a:solidFill>
              </a:rPr>
              <a:t>PPAM</a:t>
            </a:r>
            <a:r>
              <a:rPr lang="zh-CN" altLang="en-US" sz="2800" b="1" i="1" dirty="0">
                <a:solidFill>
                  <a:srgbClr val="002060"/>
                </a:solidFill>
              </a:rPr>
              <a:t> </a:t>
            </a:r>
            <a:r>
              <a:rPr lang="en-US" altLang="zh-CN" sz="2800" b="1" i="1" dirty="0">
                <a:solidFill>
                  <a:srgbClr val="002060"/>
                </a:solidFill>
              </a:rPr>
              <a:t>2024,</a:t>
            </a:r>
            <a:r>
              <a:rPr lang="zh-CN" altLang="en-US" sz="2800" b="1" i="1" dirty="0">
                <a:solidFill>
                  <a:srgbClr val="002060"/>
                </a:solidFill>
              </a:rPr>
              <a:t> </a:t>
            </a:r>
            <a:r>
              <a:rPr lang="en-US" altLang="zh-CN" sz="2800" b="1" i="1" dirty="0">
                <a:solidFill>
                  <a:srgbClr val="002060"/>
                </a:solidFill>
              </a:rPr>
              <a:t>Ostrava,</a:t>
            </a:r>
            <a:r>
              <a:rPr lang="zh-CN" altLang="en-US" sz="2800" b="1" i="1" dirty="0">
                <a:solidFill>
                  <a:srgbClr val="002060"/>
                </a:solidFill>
              </a:rPr>
              <a:t> </a:t>
            </a:r>
            <a:r>
              <a:rPr lang="en-US" altLang="zh-CN" sz="2800" b="1" i="1" dirty="0">
                <a:solidFill>
                  <a:srgbClr val="002060"/>
                </a:solidFill>
              </a:rPr>
              <a:t>Czech</a:t>
            </a:r>
            <a:r>
              <a:rPr lang="zh-CN" altLang="en-US" sz="2800" b="1" i="1" dirty="0">
                <a:solidFill>
                  <a:srgbClr val="002060"/>
                </a:solidFill>
              </a:rPr>
              <a:t> </a:t>
            </a:r>
            <a:r>
              <a:rPr lang="en-US" altLang="zh-CN" sz="2800" b="1" i="1" dirty="0">
                <a:solidFill>
                  <a:srgbClr val="002060"/>
                </a:solidFill>
              </a:rPr>
              <a:t>Republic</a:t>
            </a:r>
            <a:endParaRPr lang="en-CN" sz="2800" b="1" i="1" dirty="0">
              <a:solidFill>
                <a:srgbClr val="002060"/>
              </a:solidFill>
            </a:endParaRPr>
          </a:p>
        </p:txBody>
      </p:sp>
    </p:spTree>
    <p:extLst>
      <p:ext uri="{BB962C8B-B14F-4D97-AF65-F5344CB8AC3E}">
        <p14:creationId xmlns:p14="http://schemas.microsoft.com/office/powerpoint/2010/main" val="675982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7B80B3CA-8CBA-8E4D-9074-BAF1423E0C6B}"/>
              </a:ext>
            </a:extLst>
          </p:cNvPr>
          <p:cNvGraphicFramePr/>
          <p:nvPr>
            <p:extLst>
              <p:ext uri="{D42A27DB-BD31-4B8C-83A1-F6EECF244321}">
                <p14:modId xmlns:p14="http://schemas.microsoft.com/office/powerpoint/2010/main" val="2270601465"/>
              </p:ext>
            </p:extLst>
          </p:nvPr>
        </p:nvGraphicFramePr>
        <p:xfrm>
          <a:off x="2032000" y="128728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标题 1">
            <a:extLst>
              <a:ext uri="{FF2B5EF4-FFF2-40B4-BE49-F238E27FC236}">
                <a16:creationId xmlns:a16="http://schemas.microsoft.com/office/drawing/2014/main" id="{0306A5D6-76FA-764E-BAA3-A9BEBAAEFD16}"/>
              </a:ext>
            </a:extLst>
          </p:cNvPr>
          <p:cNvSpPr>
            <a:spLocks noGrp="1"/>
          </p:cNvSpPr>
          <p:nvPr/>
        </p:nvSpPr>
        <p:spPr>
          <a:xfrm>
            <a:off x="396766" y="0"/>
            <a:ext cx="12538679" cy="1626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en-US" sz="4000" b="1" i="1" u="none" strike="noStrike" dirty="0">
                <a:solidFill>
                  <a:srgbClr val="002060"/>
                </a:solidFill>
                <a:effectLst/>
                <a:latin typeface="Helvetica" pitchFamily="2" charset="0"/>
              </a:rPr>
              <a:t>Extreme Scale Earthquake Simulation with Crossing Multi-faults and Topography</a:t>
            </a:r>
            <a:endParaRPr lang="zh-CN" altLang="en-US" sz="6000" b="1" i="1" dirty="0">
              <a:solidFill>
                <a:srgbClr val="002060"/>
              </a:solidFill>
            </a:endParaRPr>
          </a:p>
        </p:txBody>
      </p:sp>
    </p:spTree>
    <p:extLst>
      <p:ext uri="{BB962C8B-B14F-4D97-AF65-F5344CB8AC3E}">
        <p14:creationId xmlns:p14="http://schemas.microsoft.com/office/powerpoint/2010/main" val="3407031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41EFF89C-A236-092B-4679-26822DE06B86}"/>
              </a:ext>
            </a:extLst>
          </p:cNvPr>
          <p:cNvSpPr txBox="1"/>
          <p:nvPr/>
        </p:nvSpPr>
        <p:spPr>
          <a:xfrm>
            <a:off x="429351" y="198644"/>
            <a:ext cx="9892452" cy="646331"/>
          </a:xfrm>
          <a:prstGeom prst="rect">
            <a:avLst/>
          </a:prstGeom>
          <a:noFill/>
        </p:spPr>
        <p:txBody>
          <a:bodyPr wrap="non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Earthquake:</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one</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of</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the</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most</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destructive</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disasters</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p>
        </p:txBody>
      </p:sp>
      <p:pic>
        <p:nvPicPr>
          <p:cNvPr id="2" name="图片 1" descr="教堂的建筑&#10;&#10;中度可信度描述已自动生成">
            <a:extLst>
              <a:ext uri="{FF2B5EF4-FFF2-40B4-BE49-F238E27FC236}">
                <a16:creationId xmlns:a16="http://schemas.microsoft.com/office/drawing/2014/main" id="{69F9451B-683B-BD11-12CA-7982D6F4D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299" y="1128603"/>
            <a:ext cx="3486005" cy="2325662"/>
          </a:xfrm>
          <a:prstGeom prst="rect">
            <a:avLst/>
          </a:prstGeom>
        </p:spPr>
      </p:pic>
      <p:pic>
        <p:nvPicPr>
          <p:cNvPr id="3" name="图片 2" descr="建筑的摆设布局&#10;&#10;描述已自动生成">
            <a:extLst>
              <a:ext uri="{FF2B5EF4-FFF2-40B4-BE49-F238E27FC236}">
                <a16:creationId xmlns:a16="http://schemas.microsoft.com/office/drawing/2014/main" id="{AA3D1704-3DDB-513A-765F-F4337E323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50" y="3624788"/>
            <a:ext cx="3486005" cy="2325663"/>
          </a:xfrm>
          <a:prstGeom prst="rect">
            <a:avLst/>
          </a:prstGeom>
        </p:spPr>
      </p:pic>
      <p:pic>
        <p:nvPicPr>
          <p:cNvPr id="5" name="图片 4">
            <a:extLst>
              <a:ext uri="{FF2B5EF4-FFF2-40B4-BE49-F238E27FC236}">
                <a16:creationId xmlns:a16="http://schemas.microsoft.com/office/drawing/2014/main" id="{2DE4CD7B-DCA8-8EBE-8F74-BEBA4157E5A0}"/>
              </a:ext>
            </a:extLst>
          </p:cNvPr>
          <p:cNvPicPr>
            <a:picLocks noChangeAspect="1"/>
          </p:cNvPicPr>
          <p:nvPr/>
        </p:nvPicPr>
        <p:blipFill>
          <a:blip r:embed="rId5"/>
          <a:stretch>
            <a:fillRect/>
          </a:stretch>
        </p:blipFill>
        <p:spPr>
          <a:xfrm>
            <a:off x="4196315" y="951571"/>
            <a:ext cx="8140064" cy="3783714"/>
          </a:xfrm>
          <a:prstGeom prst="rect">
            <a:avLst/>
          </a:prstGeom>
        </p:spPr>
      </p:pic>
      <p:sp>
        <p:nvSpPr>
          <p:cNvPr id="13" name="文本框 12">
            <a:extLst>
              <a:ext uri="{FF2B5EF4-FFF2-40B4-BE49-F238E27FC236}">
                <a16:creationId xmlns:a16="http://schemas.microsoft.com/office/drawing/2014/main" id="{BD81A578-0523-678D-171D-E04ADEA32EFC}"/>
              </a:ext>
            </a:extLst>
          </p:cNvPr>
          <p:cNvSpPr txBox="1"/>
          <p:nvPr/>
        </p:nvSpPr>
        <p:spPr>
          <a:xfrm>
            <a:off x="4543329" y="5767370"/>
            <a:ext cx="3349275" cy="954107"/>
          </a:xfrm>
          <a:prstGeom prst="rect">
            <a:avLst/>
          </a:prstGeom>
          <a:noFill/>
        </p:spPr>
        <p:txBody>
          <a:bodyPr wrap="square">
            <a:spAutoFit/>
          </a:bodyPr>
          <a:lstStyle/>
          <a:p>
            <a:pPr marL="285750" indent="-285750">
              <a:buSzPct val="62000"/>
              <a:buFont typeface="Wingdings" pitchFamily="2" charset="2"/>
              <a:buChar char="l"/>
            </a:pPr>
            <a:r>
              <a:rPr lang="en-US" altLang="zh-CN" sz="2800" b="0" i="1" u="none" strike="noStrike" dirty="0">
                <a:solidFill>
                  <a:srgbClr val="002060"/>
                </a:solidFill>
                <a:effectLst/>
                <a:latin typeface="Times New Roman" panose="02020603050405020304" pitchFamily="18" charset="0"/>
                <a:cs typeface="Times New Roman" panose="02020603050405020304" pitchFamily="18" charset="0"/>
              </a:rPr>
              <a:t>~</a:t>
            </a:r>
            <a:r>
              <a:rPr lang="zh-CN" altLang="en-US" sz="2800" b="0" i="1" u="none" strike="noStrike" dirty="0">
                <a:solidFill>
                  <a:srgbClr val="002060"/>
                </a:solidFill>
                <a:effectLst/>
                <a:latin typeface="Times New Roman" panose="02020603050405020304" pitchFamily="18" charset="0"/>
                <a:cs typeface="Times New Roman" panose="02020603050405020304" pitchFamily="18" charset="0"/>
              </a:rPr>
              <a:t> </a:t>
            </a:r>
            <a:r>
              <a:rPr lang="en" altLang="zh-CN" sz="2800" b="0" i="1" u="none" strike="noStrike" dirty="0">
                <a:solidFill>
                  <a:srgbClr val="002060"/>
                </a:solidFill>
                <a:effectLst/>
                <a:latin typeface="Times New Roman" panose="02020603050405020304" pitchFamily="18" charset="0"/>
                <a:cs typeface="Times New Roman" panose="02020603050405020304" pitchFamily="18" charset="0"/>
              </a:rPr>
              <a:t>59,259 deaths</a:t>
            </a:r>
          </a:p>
          <a:p>
            <a:pPr marL="285750" indent="-285750">
              <a:buSzPct val="62000"/>
              <a:buFont typeface="Wingdings" pitchFamily="2" charset="2"/>
              <a:buChar char="l"/>
            </a:pPr>
            <a:r>
              <a:rPr lang="en-US" altLang="zh-CN" sz="2800" b="0" i="1" u="none" strike="noStrike" kern="1200" dirty="0">
                <a:solidFill>
                  <a:srgbClr val="002060"/>
                </a:solidFill>
                <a:effectLst/>
                <a:latin typeface="Times New Roman" panose="02020603050405020304" pitchFamily="18" charset="0"/>
                <a:cs typeface="Times New Roman" panose="02020603050405020304" pitchFamily="18" charset="0"/>
              </a:rPr>
              <a:t>~</a:t>
            </a:r>
            <a:r>
              <a:rPr lang="zh-CN" altLang="en-US" sz="2800" b="0" i="1" u="none" strike="noStrike" kern="1200" dirty="0">
                <a:solidFill>
                  <a:srgbClr val="002060"/>
                </a:solidFill>
                <a:effectLst/>
                <a:latin typeface="Times New Roman" panose="02020603050405020304" pitchFamily="18" charset="0"/>
                <a:cs typeface="Times New Roman" panose="02020603050405020304" pitchFamily="18" charset="0"/>
              </a:rPr>
              <a:t> </a:t>
            </a:r>
            <a:r>
              <a:rPr lang="en-US" altLang="zh-CN" sz="2800" b="0" i="1" u="none" strike="noStrike" kern="1200" dirty="0">
                <a:solidFill>
                  <a:srgbClr val="002060"/>
                </a:solidFill>
                <a:effectLst/>
                <a:latin typeface="Times New Roman" panose="02020603050405020304" pitchFamily="18" charset="0"/>
                <a:cs typeface="Times New Roman" panose="02020603050405020304" pitchFamily="18" charset="0"/>
              </a:rPr>
              <a:t>US</a:t>
            </a:r>
            <a:r>
              <a:rPr lang="zh-CN" altLang="en-US" sz="2800" b="0" i="1" u="none" strike="noStrike" kern="1200" dirty="0">
                <a:solidFill>
                  <a:srgbClr val="002060"/>
                </a:solidFill>
                <a:effectLst/>
                <a:latin typeface="Times New Roman" panose="02020603050405020304" pitchFamily="18" charset="0"/>
                <a:cs typeface="Times New Roman" panose="02020603050405020304" pitchFamily="18" charset="0"/>
              </a:rPr>
              <a:t> </a:t>
            </a:r>
            <a:r>
              <a:rPr lang="en-US" altLang="zh-CN" sz="2800" b="0" i="1" u="none" strike="noStrike" kern="1200" dirty="0">
                <a:solidFill>
                  <a:srgbClr val="002060"/>
                </a:solidFill>
                <a:effectLst/>
                <a:latin typeface="Times New Roman" panose="02020603050405020304" pitchFamily="18" charset="0"/>
                <a:cs typeface="Times New Roman" panose="02020603050405020304" pitchFamily="18" charset="0"/>
              </a:rPr>
              <a:t>$118.8 billion</a:t>
            </a:r>
            <a:endParaRPr lang="zh-CN" altLang="zh-CN" sz="2800" b="0" i="1" u="none" strike="noStrike" dirty="0">
              <a:solidFill>
                <a:srgbClr val="002060"/>
              </a:solidFill>
              <a:effectLst/>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A734BACF-826B-ED6E-BB17-95F468141E8D}"/>
              </a:ext>
            </a:extLst>
          </p:cNvPr>
          <p:cNvSpPr txBox="1"/>
          <p:nvPr/>
        </p:nvSpPr>
        <p:spPr>
          <a:xfrm>
            <a:off x="4543329" y="4841881"/>
            <a:ext cx="5279816" cy="954107"/>
          </a:xfrm>
          <a:prstGeom prst="rect">
            <a:avLst/>
          </a:prstGeom>
          <a:noFill/>
        </p:spPr>
        <p:txBody>
          <a:bodyPr wrap="square">
            <a:spAutoFit/>
          </a:bodyPr>
          <a:lstStyle/>
          <a:p>
            <a:r>
              <a:rPr kumimoji="1" lang="en" altLang="zh-CN" sz="2800" i="1" dirty="0">
                <a:solidFill>
                  <a:srgbClr val="002060"/>
                </a:solidFill>
                <a:latin typeface="Times New Roman" panose="02020603050405020304" pitchFamily="18" charset="0"/>
                <a:cs typeface="Times New Roman" panose="02020603050405020304" pitchFamily="18" charset="0"/>
              </a:rPr>
              <a:t>Two events (</a:t>
            </a:r>
            <a:r>
              <a:rPr lang="zh-CN" altLang="en-US" sz="2800" i="1" dirty="0">
                <a:solidFill>
                  <a:srgbClr val="002060"/>
                </a:solidFill>
                <a:latin typeface="Times New Roman" panose="02020603050405020304" pitchFamily="18" charset="0"/>
                <a:cs typeface="Times New Roman" panose="02020603050405020304" pitchFamily="18" charset="0"/>
              </a:rPr>
              <a:t>𝑀𝑤</a:t>
            </a:r>
            <a:r>
              <a:rPr lang="en-US" altLang="zh-CN" sz="2800" i="1" dirty="0">
                <a:solidFill>
                  <a:srgbClr val="002060"/>
                </a:solidFill>
                <a:latin typeface="Times New Roman" panose="02020603050405020304" pitchFamily="18" charset="0"/>
                <a:cs typeface="Times New Roman" panose="02020603050405020304" pitchFamily="18" charset="0"/>
              </a:rPr>
              <a:t> </a:t>
            </a:r>
            <a:r>
              <a:rPr lang="zh-CN" altLang="en-US" sz="2800" i="1" dirty="0">
                <a:solidFill>
                  <a:srgbClr val="002060"/>
                </a:solidFill>
                <a:latin typeface="Times New Roman" panose="02020603050405020304" pitchFamily="18" charset="0"/>
                <a:cs typeface="Times New Roman" panose="02020603050405020304" pitchFamily="18" charset="0"/>
              </a:rPr>
              <a:t>7.8 and 𝑀𝑤 7.6 </a:t>
            </a:r>
            <a:r>
              <a:rPr kumimoji="1" lang="en" altLang="zh-CN" sz="2800" i="1" dirty="0">
                <a:solidFill>
                  <a:srgbClr val="002060"/>
                </a:solidFill>
                <a:latin typeface="Times New Roman" panose="02020603050405020304" pitchFamily="18" charset="0"/>
                <a:cs typeface="Times New Roman" panose="02020603050405020304" pitchFamily="18" charset="0"/>
              </a:rPr>
              <a:t>) of the </a:t>
            </a:r>
            <a:r>
              <a:rPr kumimoji="1" lang="en" altLang="zh-CN" sz="2800" b="1" i="1" dirty="0">
                <a:solidFill>
                  <a:srgbClr val="7030A0"/>
                </a:solidFill>
                <a:latin typeface="Times New Roman" panose="02020603050405020304" pitchFamily="18" charset="0"/>
                <a:cs typeface="Times New Roman" panose="02020603050405020304" pitchFamily="18" charset="0"/>
              </a:rPr>
              <a:t>2023 Turkey earthquakes</a:t>
            </a:r>
            <a:r>
              <a:rPr kumimoji="1" lang="en-US" altLang="zh-CN" sz="2800" b="1" i="1" dirty="0">
                <a:solidFill>
                  <a:srgbClr val="7030A0"/>
                </a:solidFill>
                <a:latin typeface="Times New Roman" panose="02020603050405020304" pitchFamily="18" charset="0"/>
                <a:cs typeface="Times New Roman" panose="02020603050405020304" pitchFamily="18" charset="0"/>
              </a:rPr>
              <a:t>.</a:t>
            </a:r>
            <a:endParaRPr lang="zh-CN" altLang="en-US" sz="2800" b="1" i="1" dirty="0">
              <a:solidFill>
                <a:srgbClr val="7030A0"/>
              </a:solidFill>
            </a:endParaRPr>
          </a:p>
        </p:txBody>
      </p:sp>
    </p:spTree>
    <p:extLst>
      <p:ext uri="{BB962C8B-B14F-4D97-AF65-F5344CB8AC3E}">
        <p14:creationId xmlns:p14="http://schemas.microsoft.com/office/powerpoint/2010/main" val="1934065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12">
            <a:extLst>
              <a:ext uri="{FF2B5EF4-FFF2-40B4-BE49-F238E27FC236}">
                <a16:creationId xmlns:a16="http://schemas.microsoft.com/office/drawing/2014/main" id="{8B888B4D-3808-5E94-4591-A35C94ABC2D9}"/>
              </a:ext>
            </a:extLst>
          </p:cNvPr>
          <p:cNvSpPr>
            <a:spLocks noGrp="1"/>
          </p:cNvSpPr>
          <p:nvPr>
            <p:ph type="sldNum" sz="quarter" idx="12"/>
          </p:nvPr>
        </p:nvSpPr>
        <p:spPr/>
        <p:txBody>
          <a:bodyPr/>
          <a:lstStyle/>
          <a:p>
            <a:fld id="{EE1A25C6-76A9-4B26-927F-F295C44F0DD8}" type="slidenum">
              <a:rPr lang="zh-CN" altLang="en-US" smtClean="0"/>
              <a:t>12</a:t>
            </a:fld>
            <a:endParaRPr lang="zh-CN" altLang="en-US" dirty="0"/>
          </a:p>
        </p:txBody>
      </p:sp>
      <p:sp>
        <p:nvSpPr>
          <p:cNvPr id="20" name="文本框 7">
            <a:extLst>
              <a:ext uri="{FF2B5EF4-FFF2-40B4-BE49-F238E27FC236}">
                <a16:creationId xmlns:a16="http://schemas.microsoft.com/office/drawing/2014/main" id="{3318E2BF-21C4-544B-B45F-3BF17B1D1996}"/>
              </a:ext>
            </a:extLst>
          </p:cNvPr>
          <p:cNvSpPr txBox="1"/>
          <p:nvPr/>
        </p:nvSpPr>
        <p:spPr>
          <a:xfrm>
            <a:off x="429351" y="198644"/>
            <a:ext cx="6109365" cy="646331"/>
          </a:xfrm>
          <a:prstGeom prst="rect">
            <a:avLst/>
          </a:prstGeom>
          <a:noFill/>
        </p:spPr>
        <p:txBody>
          <a:bodyPr wrap="non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Understanding</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the</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Earthquake</a:t>
            </a:r>
            <a:endParaRPr kumimoji="1" lang="zh-CN" altLang="en-US" sz="3600" b="1" i="1" dirty="0">
              <a:solidFill>
                <a:srgbClr val="002060"/>
              </a:solidFill>
              <a:latin typeface="Times New Roman" panose="02020603050405020304" pitchFamily="18" charset="0"/>
              <a:cs typeface="Times New Roman" panose="02020603050405020304" pitchFamily="18" charset="0"/>
            </a:endParaRPr>
          </a:p>
        </p:txBody>
      </p:sp>
      <p:pic>
        <p:nvPicPr>
          <p:cNvPr id="22" name="图片 3">
            <a:extLst>
              <a:ext uri="{FF2B5EF4-FFF2-40B4-BE49-F238E27FC236}">
                <a16:creationId xmlns:a16="http://schemas.microsoft.com/office/drawing/2014/main" id="{394E0893-0FD9-3844-805F-3380315A60AB}"/>
              </a:ext>
            </a:extLst>
          </p:cNvPr>
          <p:cNvPicPr>
            <a:picLocks noChangeAspect="1"/>
          </p:cNvPicPr>
          <p:nvPr/>
        </p:nvPicPr>
        <p:blipFill rotWithShape="1">
          <a:blip r:embed="rId3">
            <a:extLst>
              <a:ext uri="{28A0092B-C50C-407E-A947-70E740481C1C}">
                <a14:useLocalDpi xmlns:a14="http://schemas.microsoft.com/office/drawing/2010/main" val="0"/>
              </a:ext>
            </a:extLst>
          </a:blip>
          <a:srcRect l="3708"/>
          <a:stretch/>
        </p:blipFill>
        <p:spPr>
          <a:xfrm>
            <a:off x="129735" y="1337765"/>
            <a:ext cx="8540998" cy="3651331"/>
          </a:xfrm>
          <a:prstGeom prst="rect">
            <a:avLst/>
          </a:prstGeom>
        </p:spPr>
      </p:pic>
      <p:pic>
        <p:nvPicPr>
          <p:cNvPr id="23" name="图片 4">
            <a:extLst>
              <a:ext uri="{FF2B5EF4-FFF2-40B4-BE49-F238E27FC236}">
                <a16:creationId xmlns:a16="http://schemas.microsoft.com/office/drawing/2014/main" id="{A82FCE3F-F2B0-3946-9A51-4FBE6B9D0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1062421"/>
            <a:ext cx="3262572" cy="4202017"/>
          </a:xfrm>
          <a:prstGeom prst="rect">
            <a:avLst/>
          </a:prstGeom>
        </p:spPr>
      </p:pic>
      <p:sp>
        <p:nvSpPr>
          <p:cNvPr id="6" name="TextBox 5">
            <a:extLst>
              <a:ext uri="{FF2B5EF4-FFF2-40B4-BE49-F238E27FC236}">
                <a16:creationId xmlns:a16="http://schemas.microsoft.com/office/drawing/2014/main" id="{453E4ABA-BBD1-CF44-9C11-1086635D4660}"/>
              </a:ext>
            </a:extLst>
          </p:cNvPr>
          <p:cNvSpPr txBox="1"/>
          <p:nvPr/>
        </p:nvSpPr>
        <p:spPr>
          <a:xfrm>
            <a:off x="1030031" y="5258625"/>
            <a:ext cx="7580569" cy="523220"/>
          </a:xfrm>
          <a:prstGeom prst="rect">
            <a:avLst/>
          </a:prstGeom>
          <a:noFill/>
        </p:spPr>
        <p:txBody>
          <a:bodyPr wrap="square" rtlCol="0">
            <a:spAutoFit/>
          </a:bodyPr>
          <a:lstStyle/>
          <a:p>
            <a:r>
              <a:rPr lang="en-US" sz="2800" b="0" i="1" u="none" strike="noStrike" dirty="0">
                <a:solidFill>
                  <a:srgbClr val="313131"/>
                </a:solidFill>
                <a:effectLst/>
                <a:latin typeface="MacDictSTHeiti"/>
              </a:rPr>
              <a:t>A</a:t>
            </a:r>
            <a:r>
              <a:rPr lang="zh-CN" altLang="en-US" sz="2800" b="0" i="1" u="none" strike="noStrike" dirty="0">
                <a:solidFill>
                  <a:srgbClr val="313131"/>
                </a:solidFill>
                <a:effectLst/>
                <a:latin typeface="MacDictSTHeiti"/>
              </a:rPr>
              <a:t> </a:t>
            </a:r>
            <a:r>
              <a:rPr lang="en-US" sz="2800" b="0" i="1" u="none" strike="noStrike" dirty="0">
                <a:solidFill>
                  <a:srgbClr val="313131"/>
                </a:solidFill>
                <a:effectLst/>
                <a:latin typeface="MacDictSTHeiti"/>
              </a:rPr>
              <a:t>seismoscope</a:t>
            </a:r>
            <a:r>
              <a:rPr lang="zh-CN" altLang="en-US" sz="2800" i="1" dirty="0">
                <a:solidFill>
                  <a:srgbClr val="333333"/>
                </a:solidFill>
                <a:latin typeface="MacDictSTHeiti"/>
              </a:rPr>
              <a:t> </a:t>
            </a:r>
            <a:r>
              <a:rPr lang="en-US" altLang="zh-CN" sz="2800" i="1" dirty="0"/>
              <a:t>by</a:t>
            </a:r>
            <a:r>
              <a:rPr lang="zh-CN" altLang="en-US" sz="2800" i="1" dirty="0"/>
              <a:t> </a:t>
            </a:r>
            <a:r>
              <a:rPr lang="en-US" altLang="zh-CN" sz="2800" i="1" dirty="0"/>
              <a:t>Heng</a:t>
            </a:r>
            <a:r>
              <a:rPr lang="zh-CN" altLang="en-US" sz="2800" i="1" dirty="0"/>
              <a:t> </a:t>
            </a:r>
            <a:r>
              <a:rPr lang="en-US" altLang="zh-CN" sz="2800" i="1" dirty="0"/>
              <a:t>Zhang</a:t>
            </a:r>
            <a:r>
              <a:rPr lang="zh-CN" altLang="en-US" sz="2800" i="1" dirty="0"/>
              <a:t> </a:t>
            </a:r>
            <a:r>
              <a:rPr lang="en-US" altLang="zh-CN" sz="2800" i="1" dirty="0"/>
              <a:t>(78-139</a:t>
            </a:r>
            <a:r>
              <a:rPr lang="zh-CN" altLang="en-US" sz="2800" i="1" dirty="0"/>
              <a:t> </a:t>
            </a:r>
            <a:r>
              <a:rPr lang="en-US" altLang="zh-CN" sz="2800" i="1" dirty="0"/>
              <a:t>AD)</a:t>
            </a:r>
            <a:endParaRPr lang="en-CN" sz="2800" i="1" dirty="0"/>
          </a:p>
        </p:txBody>
      </p:sp>
    </p:spTree>
    <p:extLst>
      <p:ext uri="{BB962C8B-B14F-4D97-AF65-F5344CB8AC3E}">
        <p14:creationId xmlns:p14="http://schemas.microsoft.com/office/powerpoint/2010/main" val="2953090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4B9FC5-D7E8-5D41-9A45-B5A94117907D}"/>
              </a:ext>
            </a:extLst>
          </p:cNvPr>
          <p:cNvPicPr>
            <a:picLocks noChangeAspect="1"/>
          </p:cNvPicPr>
          <p:nvPr/>
        </p:nvPicPr>
        <p:blipFill>
          <a:blip r:embed="rId2"/>
          <a:stretch>
            <a:fillRect/>
          </a:stretch>
        </p:blipFill>
        <p:spPr>
          <a:xfrm>
            <a:off x="0" y="21265"/>
            <a:ext cx="12192000" cy="6858000"/>
          </a:xfrm>
          <a:prstGeom prst="rect">
            <a:avLst/>
          </a:prstGeom>
        </p:spPr>
      </p:pic>
      <p:sp>
        <p:nvSpPr>
          <p:cNvPr id="5" name="文本框 7">
            <a:extLst>
              <a:ext uri="{FF2B5EF4-FFF2-40B4-BE49-F238E27FC236}">
                <a16:creationId xmlns:a16="http://schemas.microsoft.com/office/drawing/2014/main" id="{8C91239F-8A48-6B42-96A6-0B5AD1998487}"/>
              </a:ext>
            </a:extLst>
          </p:cNvPr>
          <p:cNvSpPr txBox="1"/>
          <p:nvPr/>
        </p:nvSpPr>
        <p:spPr>
          <a:xfrm>
            <a:off x="429351" y="198644"/>
            <a:ext cx="6109365" cy="646331"/>
          </a:xfrm>
          <a:prstGeom prst="rect">
            <a:avLst/>
          </a:prstGeom>
          <a:noFill/>
        </p:spPr>
        <p:txBody>
          <a:bodyPr wrap="non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Understanding</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the</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Earthquake</a:t>
            </a:r>
            <a:endParaRPr kumimoji="1" lang="zh-CN" altLang="en-US" sz="3600" b="1" i="1" dirty="0">
              <a:solidFill>
                <a:srgbClr val="002060"/>
              </a:solidFill>
              <a:latin typeface="Times New Roman" panose="02020603050405020304" pitchFamily="18" charset="0"/>
              <a:cs typeface="Times New Roman" panose="02020603050405020304" pitchFamily="18" charset="0"/>
            </a:endParaRPr>
          </a:p>
        </p:txBody>
      </p:sp>
      <p:pic>
        <p:nvPicPr>
          <p:cNvPr id="7" name="图片 3">
            <a:extLst>
              <a:ext uri="{FF2B5EF4-FFF2-40B4-BE49-F238E27FC236}">
                <a16:creationId xmlns:a16="http://schemas.microsoft.com/office/drawing/2014/main" id="{D2E7AD2F-3AFA-4145-BAFC-C883ACF69A25}"/>
              </a:ext>
            </a:extLst>
          </p:cNvPr>
          <p:cNvPicPr>
            <a:picLocks noChangeAspect="1"/>
          </p:cNvPicPr>
          <p:nvPr/>
        </p:nvPicPr>
        <p:blipFill rotWithShape="1">
          <a:blip r:embed="rId3">
            <a:extLst>
              <a:ext uri="{28A0092B-C50C-407E-A947-70E740481C1C}">
                <a14:useLocalDpi xmlns:a14="http://schemas.microsoft.com/office/drawing/2010/main" val="0"/>
              </a:ext>
            </a:extLst>
          </a:blip>
          <a:srcRect l="56427" b="2105"/>
          <a:stretch/>
        </p:blipFill>
        <p:spPr>
          <a:xfrm>
            <a:off x="9186628" y="1815156"/>
            <a:ext cx="2339065" cy="216334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Donut 8">
            <a:extLst>
              <a:ext uri="{FF2B5EF4-FFF2-40B4-BE49-F238E27FC236}">
                <a16:creationId xmlns:a16="http://schemas.microsoft.com/office/drawing/2014/main" id="{C985D4E5-D3F8-8844-B129-0230F457AE99}"/>
              </a:ext>
            </a:extLst>
          </p:cNvPr>
          <p:cNvSpPr/>
          <p:nvPr/>
        </p:nvSpPr>
        <p:spPr>
          <a:xfrm>
            <a:off x="2165595" y="2844209"/>
            <a:ext cx="1318438" cy="1169582"/>
          </a:xfrm>
          <a:prstGeom prst="donut">
            <a:avLst>
              <a:gd name="adj" fmla="val 487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10" name="Donut 9">
            <a:extLst>
              <a:ext uri="{FF2B5EF4-FFF2-40B4-BE49-F238E27FC236}">
                <a16:creationId xmlns:a16="http://schemas.microsoft.com/office/drawing/2014/main" id="{A90F9402-8277-A947-8C92-F4459BCBDFD2}"/>
              </a:ext>
            </a:extLst>
          </p:cNvPr>
          <p:cNvSpPr/>
          <p:nvPr/>
        </p:nvSpPr>
        <p:spPr>
          <a:xfrm>
            <a:off x="7868190" y="2881423"/>
            <a:ext cx="1318438" cy="1169582"/>
          </a:xfrm>
          <a:prstGeom prst="donut">
            <a:avLst>
              <a:gd name="adj" fmla="val 487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cxnSp>
        <p:nvCxnSpPr>
          <p:cNvPr id="12" name="Straight Arrow Connector 11">
            <a:extLst>
              <a:ext uri="{FF2B5EF4-FFF2-40B4-BE49-F238E27FC236}">
                <a16:creationId xmlns:a16="http://schemas.microsoft.com/office/drawing/2014/main" id="{003C220B-669C-4242-9CF6-15408244F3AE}"/>
              </a:ext>
            </a:extLst>
          </p:cNvPr>
          <p:cNvCxnSpPr>
            <a:cxnSpLocks/>
          </p:cNvCxnSpPr>
          <p:nvPr/>
        </p:nvCxnSpPr>
        <p:spPr>
          <a:xfrm>
            <a:off x="3484033" y="3535326"/>
            <a:ext cx="4384157" cy="0"/>
          </a:xfrm>
          <a:prstGeom prst="straightConnector1">
            <a:avLst/>
          </a:prstGeom>
          <a:ln w="381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315578A-D1F7-694D-BA00-EB64E72A2ABC}"/>
              </a:ext>
            </a:extLst>
          </p:cNvPr>
          <p:cNvSpPr txBox="1"/>
          <p:nvPr/>
        </p:nvSpPr>
        <p:spPr>
          <a:xfrm>
            <a:off x="4589114" y="4189230"/>
            <a:ext cx="2173993" cy="769441"/>
          </a:xfrm>
          <a:prstGeom prst="rect">
            <a:avLst/>
          </a:prstGeom>
          <a:noFill/>
        </p:spPr>
        <p:txBody>
          <a:bodyPr wrap="none" rtlCol="0">
            <a:spAutoFit/>
          </a:bodyPr>
          <a:lstStyle/>
          <a:p>
            <a:r>
              <a:rPr lang="en-US" altLang="zh-CN" sz="4400" b="1" i="1" dirty="0">
                <a:solidFill>
                  <a:srgbClr val="FF0000"/>
                </a:solidFill>
              </a:rPr>
              <a:t>&gt;</a:t>
            </a:r>
            <a:r>
              <a:rPr lang="zh-CN" altLang="en-US" sz="4400" b="1" i="1" dirty="0">
                <a:solidFill>
                  <a:srgbClr val="FF0000"/>
                </a:solidFill>
              </a:rPr>
              <a:t> </a:t>
            </a:r>
            <a:r>
              <a:rPr lang="en-US" altLang="zh-CN" sz="4400" b="1" i="1" dirty="0">
                <a:solidFill>
                  <a:srgbClr val="FF0000"/>
                </a:solidFill>
              </a:rPr>
              <a:t>600km</a:t>
            </a:r>
            <a:endParaRPr lang="en-CN" sz="4400" b="1" i="1" dirty="0">
              <a:solidFill>
                <a:srgbClr val="FF0000"/>
              </a:solidFill>
            </a:endParaRPr>
          </a:p>
        </p:txBody>
      </p:sp>
      <p:sp>
        <p:nvSpPr>
          <p:cNvPr id="16" name="TextBox 15">
            <a:extLst>
              <a:ext uri="{FF2B5EF4-FFF2-40B4-BE49-F238E27FC236}">
                <a16:creationId xmlns:a16="http://schemas.microsoft.com/office/drawing/2014/main" id="{7EC38AAC-AAEB-EB4F-B9B2-DF525739F2B9}"/>
              </a:ext>
            </a:extLst>
          </p:cNvPr>
          <p:cNvSpPr txBox="1"/>
          <p:nvPr/>
        </p:nvSpPr>
        <p:spPr>
          <a:xfrm>
            <a:off x="4768268" y="1614732"/>
            <a:ext cx="3025187" cy="769441"/>
          </a:xfrm>
          <a:prstGeom prst="rect">
            <a:avLst/>
          </a:prstGeom>
          <a:noFill/>
        </p:spPr>
        <p:txBody>
          <a:bodyPr wrap="none" rtlCol="0">
            <a:spAutoFit/>
          </a:bodyPr>
          <a:lstStyle/>
          <a:p>
            <a:r>
              <a:rPr lang="en-US" altLang="zh-CN" sz="4400" b="1" i="1" dirty="0">
                <a:solidFill>
                  <a:srgbClr val="FF0000"/>
                </a:solidFill>
              </a:rPr>
              <a:t>Dec,</a:t>
            </a:r>
            <a:r>
              <a:rPr lang="zh-CN" altLang="en-US" sz="4400" b="1" i="1" dirty="0">
                <a:solidFill>
                  <a:srgbClr val="FF0000"/>
                </a:solidFill>
              </a:rPr>
              <a:t> </a:t>
            </a:r>
            <a:r>
              <a:rPr lang="en-US" altLang="zh-CN" sz="4400" b="1" i="1" dirty="0">
                <a:solidFill>
                  <a:srgbClr val="FF0000"/>
                </a:solidFill>
              </a:rPr>
              <a:t>13,</a:t>
            </a:r>
            <a:r>
              <a:rPr lang="zh-CN" altLang="en-US" sz="4400" b="1" i="1" dirty="0">
                <a:solidFill>
                  <a:srgbClr val="FF0000"/>
                </a:solidFill>
              </a:rPr>
              <a:t> </a:t>
            </a:r>
            <a:r>
              <a:rPr lang="en-US" altLang="zh-CN" sz="4400" b="1" i="1" dirty="0">
                <a:solidFill>
                  <a:srgbClr val="FF0000"/>
                </a:solidFill>
              </a:rPr>
              <a:t>134</a:t>
            </a:r>
            <a:endParaRPr lang="en-CN" sz="4400" b="1" i="1" dirty="0">
              <a:solidFill>
                <a:srgbClr val="FF0000"/>
              </a:solidFill>
            </a:endParaRPr>
          </a:p>
        </p:txBody>
      </p:sp>
      <p:pic>
        <p:nvPicPr>
          <p:cNvPr id="1026" name="Picture 2">
            <a:extLst>
              <a:ext uri="{FF2B5EF4-FFF2-40B4-BE49-F238E27FC236}">
                <a16:creationId xmlns:a16="http://schemas.microsoft.com/office/drawing/2014/main" id="{ED4941E5-411F-2642-9C2E-0588CF93E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21" y="4051005"/>
            <a:ext cx="3730412" cy="2488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6C39715-2780-A44E-8F10-1C298ACD27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319"/>
          <a:stretch/>
        </p:blipFill>
        <p:spPr bwMode="auto">
          <a:xfrm>
            <a:off x="7466188" y="4098184"/>
            <a:ext cx="4503228" cy="24885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4AA258F-5499-864D-8E32-2334454E2FD8}"/>
              </a:ext>
            </a:extLst>
          </p:cNvPr>
          <p:cNvPicPr>
            <a:picLocks noChangeAspect="1"/>
          </p:cNvPicPr>
          <p:nvPr/>
        </p:nvPicPr>
        <p:blipFill>
          <a:blip r:embed="rId6"/>
          <a:stretch>
            <a:fillRect/>
          </a:stretch>
        </p:blipFill>
        <p:spPr>
          <a:xfrm>
            <a:off x="9166813" y="0"/>
            <a:ext cx="3025187" cy="1847021"/>
          </a:xfrm>
          <a:prstGeom prst="rect">
            <a:avLst/>
          </a:prstGeom>
        </p:spPr>
      </p:pic>
      <p:sp>
        <p:nvSpPr>
          <p:cNvPr id="2" name="Rectangle 1">
            <a:extLst>
              <a:ext uri="{FF2B5EF4-FFF2-40B4-BE49-F238E27FC236}">
                <a16:creationId xmlns:a16="http://schemas.microsoft.com/office/drawing/2014/main" id="{B5C312A6-925B-E84B-A3F3-5FFC34BB678B}"/>
              </a:ext>
            </a:extLst>
          </p:cNvPr>
          <p:cNvSpPr/>
          <p:nvPr/>
        </p:nvSpPr>
        <p:spPr>
          <a:xfrm>
            <a:off x="10121784" y="844975"/>
            <a:ext cx="468752" cy="2523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37277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12">
            <a:extLst>
              <a:ext uri="{FF2B5EF4-FFF2-40B4-BE49-F238E27FC236}">
                <a16:creationId xmlns:a16="http://schemas.microsoft.com/office/drawing/2014/main" id="{8B888B4D-3808-5E94-4591-A35C94ABC2D9}"/>
              </a:ext>
            </a:extLst>
          </p:cNvPr>
          <p:cNvSpPr>
            <a:spLocks noGrp="1"/>
          </p:cNvSpPr>
          <p:nvPr>
            <p:ph type="sldNum" sz="quarter" idx="12"/>
          </p:nvPr>
        </p:nvSpPr>
        <p:spPr/>
        <p:txBody>
          <a:bodyPr/>
          <a:lstStyle/>
          <a:p>
            <a:fld id="{EE1A25C6-76A9-4B26-927F-F295C44F0DD8}" type="slidenum">
              <a:rPr lang="zh-CN" altLang="en-US" smtClean="0"/>
              <a:t>14</a:t>
            </a:fld>
            <a:endParaRPr lang="zh-CN" altLang="en-US" dirty="0"/>
          </a:p>
        </p:txBody>
      </p:sp>
      <p:pic>
        <p:nvPicPr>
          <p:cNvPr id="5" name="图片 4">
            <a:extLst>
              <a:ext uri="{FF2B5EF4-FFF2-40B4-BE49-F238E27FC236}">
                <a16:creationId xmlns:a16="http://schemas.microsoft.com/office/drawing/2014/main" id="{1ABB7234-35D6-A91C-1ED2-72CD669F6C59}"/>
              </a:ext>
            </a:extLst>
          </p:cNvPr>
          <p:cNvPicPr>
            <a:picLocks noChangeAspect="1"/>
          </p:cNvPicPr>
          <p:nvPr/>
        </p:nvPicPr>
        <p:blipFill>
          <a:blip r:embed="rId3"/>
          <a:stretch>
            <a:fillRect/>
          </a:stretch>
        </p:blipFill>
        <p:spPr>
          <a:xfrm>
            <a:off x="6969626" y="2127467"/>
            <a:ext cx="5069973" cy="371950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文本框 9">
            <a:extLst>
              <a:ext uri="{FF2B5EF4-FFF2-40B4-BE49-F238E27FC236}">
                <a16:creationId xmlns:a16="http://schemas.microsoft.com/office/drawing/2014/main" id="{F6B59779-C2D8-4EC7-2943-4B5E8E1C6C9E}"/>
              </a:ext>
            </a:extLst>
          </p:cNvPr>
          <p:cNvSpPr txBox="1"/>
          <p:nvPr/>
        </p:nvSpPr>
        <p:spPr>
          <a:xfrm>
            <a:off x="6742299" y="1451724"/>
            <a:ext cx="3636243" cy="584775"/>
          </a:xfrm>
          <a:prstGeom prst="rect">
            <a:avLst/>
          </a:prstGeom>
          <a:noFill/>
          <a:ln>
            <a:noFill/>
          </a:ln>
        </p:spPr>
        <p:txBody>
          <a:bodyPr wrap="square">
            <a:spAutoFit/>
          </a:bodyPr>
          <a:lstStyle>
            <a:defPPr>
              <a:defRPr lang="en-US"/>
            </a:defPPr>
            <a:lvl1pPr algn="ctr">
              <a:defRPr sz="3200" i="1"/>
            </a:lvl1pPr>
          </a:lstStyle>
          <a:p>
            <a:r>
              <a:rPr lang="en-US" altLang="zh-CN" dirty="0">
                <a:solidFill>
                  <a:srgbClr val="002060"/>
                </a:solidFill>
              </a:rPr>
              <a:t>Earthquake intensity</a:t>
            </a:r>
          </a:p>
        </p:txBody>
      </p:sp>
      <p:sp>
        <p:nvSpPr>
          <p:cNvPr id="9" name="文本框 8">
            <a:extLst>
              <a:ext uri="{FF2B5EF4-FFF2-40B4-BE49-F238E27FC236}">
                <a16:creationId xmlns:a16="http://schemas.microsoft.com/office/drawing/2014/main" id="{27226180-30AC-0D1E-AD8A-1C34C203CFF3}"/>
              </a:ext>
            </a:extLst>
          </p:cNvPr>
          <p:cNvSpPr txBox="1"/>
          <p:nvPr/>
        </p:nvSpPr>
        <p:spPr>
          <a:xfrm>
            <a:off x="1543608" y="1567701"/>
            <a:ext cx="2743199" cy="584775"/>
          </a:xfrm>
          <a:prstGeom prst="rect">
            <a:avLst/>
          </a:prstGeom>
          <a:noFill/>
        </p:spPr>
        <p:txBody>
          <a:bodyPr wrap="square">
            <a:spAutoFit/>
          </a:bodyPr>
          <a:lstStyle/>
          <a:p>
            <a:pPr algn="ctr"/>
            <a:r>
              <a:rPr lang="en-US" altLang="zh-CN" sz="3200" i="1" dirty="0">
                <a:solidFill>
                  <a:srgbClr val="002060"/>
                </a:solidFill>
              </a:rPr>
              <a:t>Wave</a:t>
            </a:r>
            <a:r>
              <a:rPr lang="zh-CN" altLang="en-US" sz="3200" i="1" dirty="0">
                <a:solidFill>
                  <a:srgbClr val="002060"/>
                </a:solidFill>
              </a:rPr>
              <a:t> </a:t>
            </a:r>
            <a:r>
              <a:rPr lang="en-US" altLang="zh-CN" sz="3200" i="1" dirty="0">
                <a:solidFill>
                  <a:srgbClr val="002060"/>
                </a:solidFill>
              </a:rPr>
              <a:t>Equation</a:t>
            </a:r>
            <a:endParaRPr lang="zh-CN" altLang="en-US" sz="3200" i="1" dirty="0">
              <a:solidFill>
                <a:srgbClr val="002060"/>
              </a:solidFill>
            </a:endParaRPr>
          </a:p>
        </p:txBody>
      </p:sp>
      <p:sp>
        <p:nvSpPr>
          <p:cNvPr id="20" name="文本框 7">
            <a:extLst>
              <a:ext uri="{FF2B5EF4-FFF2-40B4-BE49-F238E27FC236}">
                <a16:creationId xmlns:a16="http://schemas.microsoft.com/office/drawing/2014/main" id="{3318E2BF-21C4-544B-B45F-3BF17B1D1996}"/>
              </a:ext>
            </a:extLst>
          </p:cNvPr>
          <p:cNvSpPr txBox="1"/>
          <p:nvPr/>
        </p:nvSpPr>
        <p:spPr>
          <a:xfrm>
            <a:off x="429351" y="198644"/>
            <a:ext cx="10817385" cy="646331"/>
          </a:xfrm>
          <a:prstGeom prst="rect">
            <a:avLst/>
          </a:prstGeom>
          <a:noFill/>
        </p:spPr>
        <p:txBody>
          <a:bodyPr wrap="non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Understanding</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the</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Earthquake</a:t>
            </a:r>
            <a:r>
              <a:rPr kumimoji="1" lang="zh-CN" altLang="en-US" sz="3600" b="1" i="1" dirty="0">
                <a:solidFill>
                  <a:srgbClr val="002060"/>
                </a:solidFill>
                <a:latin typeface="Times New Roman" panose="02020603050405020304" pitchFamily="18" charset="0"/>
                <a:cs typeface="Times New Roman" panose="02020603050405020304" pitchFamily="18" charset="0"/>
              </a:rPr>
              <a:t>：</a:t>
            </a:r>
            <a:r>
              <a:rPr kumimoji="1" lang="en-US" altLang="zh-CN" sz="3600" b="1" i="1" dirty="0">
                <a:solidFill>
                  <a:srgbClr val="002060"/>
                </a:solidFill>
                <a:latin typeface="Times New Roman" panose="02020603050405020304" pitchFamily="18" charset="0"/>
                <a:cs typeface="Times New Roman" panose="02020603050405020304" pitchFamily="18" charset="0"/>
              </a:rPr>
              <a:t>Numerical</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Simulation</a:t>
            </a:r>
            <a:endParaRPr kumimoji="1" lang="zh-CN" altLang="en-US" sz="3600" b="1" i="1" dirty="0">
              <a:solidFill>
                <a:srgbClr val="00206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CC12636-FB7F-E443-B442-F110587FFA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8114" y="3842126"/>
            <a:ext cx="4504208" cy="2427457"/>
          </a:xfrm>
          <a:prstGeom prst="rect">
            <a:avLst/>
          </a:prstGeom>
        </p:spPr>
      </p:pic>
      <p:sp>
        <p:nvSpPr>
          <p:cNvPr id="6" name="TextBox 5">
            <a:extLst>
              <a:ext uri="{FF2B5EF4-FFF2-40B4-BE49-F238E27FC236}">
                <a16:creationId xmlns:a16="http://schemas.microsoft.com/office/drawing/2014/main" id="{0F23E05A-99BF-7049-9995-EFB77F4556C8}"/>
              </a:ext>
            </a:extLst>
          </p:cNvPr>
          <p:cNvSpPr txBox="1"/>
          <p:nvPr/>
        </p:nvSpPr>
        <p:spPr>
          <a:xfrm>
            <a:off x="2283408" y="3106923"/>
            <a:ext cx="529312" cy="923330"/>
          </a:xfrm>
          <a:prstGeom prst="rect">
            <a:avLst/>
          </a:prstGeom>
          <a:noFill/>
        </p:spPr>
        <p:txBody>
          <a:bodyPr wrap="none" rtlCol="0">
            <a:spAutoFit/>
          </a:bodyPr>
          <a:lstStyle/>
          <a:p>
            <a:r>
              <a:rPr lang="en-US" altLang="zh-CN" sz="5400" b="1" dirty="0"/>
              <a:t>+</a:t>
            </a:r>
            <a:endParaRPr lang="en-CN" sz="5400" b="1" dirty="0"/>
          </a:p>
        </p:txBody>
      </p:sp>
      <p:sp>
        <p:nvSpPr>
          <p:cNvPr id="21" name="文本框 8">
            <a:extLst>
              <a:ext uri="{FF2B5EF4-FFF2-40B4-BE49-F238E27FC236}">
                <a16:creationId xmlns:a16="http://schemas.microsoft.com/office/drawing/2014/main" id="{7790F0A7-1882-834B-9161-C826300F3D63}"/>
              </a:ext>
            </a:extLst>
          </p:cNvPr>
          <p:cNvSpPr txBox="1"/>
          <p:nvPr/>
        </p:nvSpPr>
        <p:spPr>
          <a:xfrm>
            <a:off x="3256385" y="5743425"/>
            <a:ext cx="3112650" cy="584775"/>
          </a:xfrm>
          <a:prstGeom prst="rect">
            <a:avLst/>
          </a:prstGeom>
          <a:noFill/>
        </p:spPr>
        <p:txBody>
          <a:bodyPr wrap="square">
            <a:spAutoFit/>
          </a:bodyPr>
          <a:lstStyle/>
          <a:p>
            <a:pPr algn="ctr"/>
            <a:r>
              <a:rPr lang="en-US" altLang="zh-CN" sz="3200" i="1" dirty="0">
                <a:solidFill>
                  <a:srgbClr val="002060"/>
                </a:solidFill>
              </a:rPr>
              <a:t>Supercomputer</a:t>
            </a:r>
            <a:endParaRPr lang="zh-CN" altLang="en-US" sz="3200" i="1" dirty="0">
              <a:solidFill>
                <a:srgbClr val="002060"/>
              </a:solidFill>
            </a:endParaRPr>
          </a:p>
        </p:txBody>
      </p:sp>
      <p:sp>
        <p:nvSpPr>
          <p:cNvPr id="8" name="Right Brace 7">
            <a:extLst>
              <a:ext uri="{FF2B5EF4-FFF2-40B4-BE49-F238E27FC236}">
                <a16:creationId xmlns:a16="http://schemas.microsoft.com/office/drawing/2014/main" id="{77A8CA37-3EA6-344F-B9FD-C5D68965D90A}"/>
              </a:ext>
            </a:extLst>
          </p:cNvPr>
          <p:cNvSpPr/>
          <p:nvPr/>
        </p:nvSpPr>
        <p:spPr>
          <a:xfrm>
            <a:off x="5603342" y="1882066"/>
            <a:ext cx="850232" cy="3816511"/>
          </a:xfrm>
          <a:prstGeom prst="rightBrace">
            <a:avLst/>
          </a:prstGeom>
          <a:ln w="412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a:p>
        </p:txBody>
      </p:sp>
      <p:sp>
        <p:nvSpPr>
          <p:cNvPr id="12" name="Right Arrow 11">
            <a:extLst>
              <a:ext uri="{FF2B5EF4-FFF2-40B4-BE49-F238E27FC236}">
                <a16:creationId xmlns:a16="http://schemas.microsoft.com/office/drawing/2014/main" id="{911AFC88-8337-9B47-A28F-EFE6BE1D4383}"/>
              </a:ext>
            </a:extLst>
          </p:cNvPr>
          <p:cNvSpPr/>
          <p:nvPr/>
        </p:nvSpPr>
        <p:spPr>
          <a:xfrm>
            <a:off x="6012416" y="3356360"/>
            <a:ext cx="834189" cy="807321"/>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22" name="图片 4">
            <a:extLst>
              <a:ext uri="{FF2B5EF4-FFF2-40B4-BE49-F238E27FC236}">
                <a16:creationId xmlns:a16="http://schemas.microsoft.com/office/drawing/2014/main" id="{AEE9AE4B-BEED-9341-80A8-E1CC0729034E}"/>
              </a:ext>
            </a:extLst>
          </p:cNvPr>
          <p:cNvPicPr>
            <a:picLocks noChangeAspect="1"/>
          </p:cNvPicPr>
          <p:nvPr/>
        </p:nvPicPr>
        <p:blipFill>
          <a:blip r:embed="rId5"/>
          <a:stretch>
            <a:fillRect/>
          </a:stretch>
        </p:blipFill>
        <p:spPr>
          <a:xfrm>
            <a:off x="358606" y="2184143"/>
            <a:ext cx="5183225" cy="983512"/>
          </a:xfrm>
          <a:prstGeom prst="rect">
            <a:avLst/>
          </a:prstGeom>
          <a:ln w="19050">
            <a:solidFill>
              <a:schemeClr val="tx1"/>
            </a:solidFill>
          </a:ln>
        </p:spPr>
      </p:pic>
    </p:spTree>
    <p:extLst>
      <p:ext uri="{BB962C8B-B14F-4D97-AF65-F5344CB8AC3E}">
        <p14:creationId xmlns:p14="http://schemas.microsoft.com/office/powerpoint/2010/main" val="1385616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83FAF635-EE3F-4B77-CD2E-86749C3B5CC6}"/>
              </a:ext>
            </a:extLst>
          </p:cNvPr>
          <p:cNvSpPr>
            <a:spLocks noGrp="1"/>
          </p:cNvSpPr>
          <p:nvPr>
            <p:ph type="sldNum" sz="quarter" idx="12"/>
          </p:nvPr>
        </p:nvSpPr>
        <p:spPr>
          <a:xfrm>
            <a:off x="8278086" y="6356350"/>
            <a:ext cx="2743200" cy="365125"/>
          </a:xfrm>
        </p:spPr>
        <p:txBody>
          <a:bodyPr/>
          <a:lstStyle/>
          <a:p>
            <a:fld id="{EE1A25C6-76A9-4B26-927F-F295C44F0DD8}" type="slidenum">
              <a:rPr lang="zh-CN" altLang="en-US" i="1" smtClean="0"/>
              <a:t>15</a:t>
            </a:fld>
            <a:endParaRPr lang="zh-CN" altLang="en-US" i="1"/>
          </a:p>
        </p:txBody>
      </p:sp>
      <p:sp>
        <p:nvSpPr>
          <p:cNvPr id="6" name="文本框 5">
            <a:extLst>
              <a:ext uri="{FF2B5EF4-FFF2-40B4-BE49-F238E27FC236}">
                <a16:creationId xmlns:a16="http://schemas.microsoft.com/office/drawing/2014/main" id="{478A402D-0BB8-541B-54C7-6C89EB874ADA}"/>
              </a:ext>
            </a:extLst>
          </p:cNvPr>
          <p:cNvSpPr txBox="1"/>
          <p:nvPr/>
        </p:nvSpPr>
        <p:spPr>
          <a:xfrm>
            <a:off x="312783" y="1204703"/>
            <a:ext cx="1366514" cy="1231106"/>
          </a:xfrm>
          <a:prstGeom prst="rect">
            <a:avLst/>
          </a:prstGeom>
          <a:noFill/>
        </p:spPr>
        <p:txBody>
          <a:bodyPr wrap="square" rtlCol="0">
            <a:spAutoFit/>
          </a:bodyPr>
          <a:lstStyle/>
          <a:p>
            <a:endParaRPr lang="en-US" altLang="zh-CN" sz="1600" i="1" dirty="0">
              <a:latin typeface="Times New Roman" panose="02020603050405020304" pitchFamily="18" charset="0"/>
              <a:cs typeface="Times New Roman" panose="02020603050405020304" pitchFamily="18" charset="0"/>
            </a:endParaRPr>
          </a:p>
          <a:p>
            <a:r>
              <a:rPr lang="en-US" altLang="zh-CN" sz="1600" i="1" dirty="0">
                <a:latin typeface="Times New Roman" panose="02020603050405020304" pitchFamily="18" charset="0"/>
                <a:cs typeface="Times New Roman" panose="02020603050405020304" pitchFamily="18" charset="0"/>
              </a:rPr>
              <a:t>AWP-ODC</a:t>
            </a:r>
            <a:endParaRPr kumimoji="1" lang="en-US" altLang="zh-CN" sz="1600" i="1" dirty="0">
              <a:latin typeface="Times New Roman" panose="02020603050405020304" pitchFamily="18" charset="0"/>
              <a:cs typeface="Times New Roman" panose="02020603050405020304" pitchFamily="18" charset="0"/>
            </a:endParaRPr>
          </a:p>
          <a:p>
            <a:r>
              <a:rPr kumimoji="1" lang="en-US" altLang="zh-CN" sz="1400" i="1" dirty="0">
                <a:latin typeface="Times New Roman" panose="02020603050405020304" pitchFamily="18" charset="0"/>
                <a:cs typeface="Times New Roman" panose="02020603050405020304" pitchFamily="18" charset="0"/>
              </a:rPr>
              <a:t>-</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a:latin typeface="Times New Roman" panose="02020603050405020304" pitchFamily="18" charset="0"/>
                <a:cs typeface="Times New Roman" panose="02020603050405020304" pitchFamily="18" charset="0"/>
              </a:rPr>
              <a:t>223,074</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a:latin typeface="Times New Roman" panose="02020603050405020304" pitchFamily="18" charset="0"/>
                <a:cs typeface="Times New Roman" panose="02020603050405020304" pitchFamily="18" charset="0"/>
              </a:rPr>
              <a:t>cores</a:t>
            </a:r>
          </a:p>
          <a:p>
            <a:r>
              <a:rPr kumimoji="1" lang="en-US" altLang="zh-CN" sz="1400" i="1" dirty="0">
                <a:latin typeface="Times New Roman" panose="02020603050405020304" pitchFamily="18" charset="0"/>
                <a:cs typeface="Times New Roman" panose="02020603050405020304" pitchFamily="18" charset="0"/>
              </a:rPr>
              <a:t>-</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a:latin typeface="Times New Roman" panose="02020603050405020304" pitchFamily="18" charset="0"/>
                <a:cs typeface="Times New Roman" panose="02020603050405020304" pitchFamily="18" charset="0"/>
              </a:rPr>
              <a:t>220</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err="1">
                <a:latin typeface="Times New Roman" panose="02020603050405020304" pitchFamily="18" charset="0"/>
                <a:cs typeface="Times New Roman" panose="02020603050405020304" pitchFamily="18" charset="0"/>
              </a:rPr>
              <a:t>Tflops</a:t>
            </a:r>
            <a:endParaRPr kumimoji="1" lang="en-US" altLang="zh-CN" sz="1400" i="1" dirty="0">
              <a:latin typeface="Times New Roman" panose="02020603050405020304" pitchFamily="18" charset="0"/>
              <a:cs typeface="Times New Roman" panose="02020603050405020304" pitchFamily="18" charset="0"/>
            </a:endParaRPr>
          </a:p>
          <a:p>
            <a:endParaRPr kumimoji="1" lang="zh-CN" altLang="en-US" sz="1400" i="1" dirty="0">
              <a:latin typeface="Times New Roman" panose="02020603050405020304" pitchFamily="18" charset="0"/>
              <a:cs typeface="Times New Roman" panose="02020603050405020304" pitchFamily="18" charset="0"/>
            </a:endParaRPr>
          </a:p>
        </p:txBody>
      </p:sp>
      <p:grpSp>
        <p:nvGrpSpPr>
          <p:cNvPr id="42" name="组合 41">
            <a:extLst>
              <a:ext uri="{FF2B5EF4-FFF2-40B4-BE49-F238E27FC236}">
                <a16:creationId xmlns:a16="http://schemas.microsoft.com/office/drawing/2014/main" id="{5AFCA84E-BEE9-3F9E-159D-A5027042681F}"/>
              </a:ext>
            </a:extLst>
          </p:cNvPr>
          <p:cNvGrpSpPr/>
          <p:nvPr/>
        </p:nvGrpSpPr>
        <p:grpSpPr>
          <a:xfrm>
            <a:off x="8780137" y="1278529"/>
            <a:ext cx="3713657" cy="1348618"/>
            <a:chOff x="6648723" y="1369042"/>
            <a:chExt cx="3713657" cy="1348618"/>
          </a:xfrm>
        </p:grpSpPr>
        <p:grpSp>
          <p:nvGrpSpPr>
            <p:cNvPr id="43" name="组合 42">
              <a:extLst>
                <a:ext uri="{FF2B5EF4-FFF2-40B4-BE49-F238E27FC236}">
                  <a16:creationId xmlns:a16="http://schemas.microsoft.com/office/drawing/2014/main" id="{7116AC14-0CC5-05D4-F327-BA19820FC8A4}"/>
                </a:ext>
              </a:extLst>
            </p:cNvPr>
            <p:cNvGrpSpPr/>
            <p:nvPr/>
          </p:nvGrpSpPr>
          <p:grpSpPr>
            <a:xfrm>
              <a:off x="6788814" y="1446120"/>
              <a:ext cx="3573566" cy="1271540"/>
              <a:chOff x="6732476" y="1182261"/>
              <a:chExt cx="3573566" cy="1271540"/>
            </a:xfrm>
          </p:grpSpPr>
          <p:sp>
            <p:nvSpPr>
              <p:cNvPr id="45" name="5-Point Star 83">
                <a:extLst>
                  <a:ext uri="{FF2B5EF4-FFF2-40B4-BE49-F238E27FC236}">
                    <a16:creationId xmlns:a16="http://schemas.microsoft.com/office/drawing/2014/main" id="{0CF6B786-3DC6-6D19-C312-3D4E61E4534D}"/>
                  </a:ext>
                </a:extLst>
              </p:cNvPr>
              <p:cNvSpPr/>
              <p:nvPr/>
            </p:nvSpPr>
            <p:spPr>
              <a:xfrm>
                <a:off x="6732477" y="1252561"/>
                <a:ext cx="183187" cy="17197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p>
            </p:txBody>
          </p:sp>
          <p:sp>
            <p:nvSpPr>
              <p:cNvPr id="46" name="文本框 45">
                <a:extLst>
                  <a:ext uri="{FF2B5EF4-FFF2-40B4-BE49-F238E27FC236}">
                    <a16:creationId xmlns:a16="http://schemas.microsoft.com/office/drawing/2014/main" id="{92560ED3-CFA4-5BBC-B1BF-113D8C9AD369}"/>
                  </a:ext>
                </a:extLst>
              </p:cNvPr>
              <p:cNvSpPr txBox="1"/>
              <p:nvPr/>
            </p:nvSpPr>
            <p:spPr>
              <a:xfrm flipH="1">
                <a:off x="6964362" y="1182261"/>
                <a:ext cx="2799129" cy="646331"/>
              </a:xfrm>
              <a:prstGeom prst="rect">
                <a:avLst/>
              </a:prstGeom>
              <a:noFill/>
            </p:spPr>
            <p:txBody>
              <a:bodyPr wrap="square" rtlCol="0">
                <a:spAutoFit/>
              </a:bodyPr>
              <a:lstStyle/>
              <a:p>
                <a:r>
                  <a:rPr lang="en" altLang="zh-CN" sz="1800" b="1" i="1" dirty="0">
                    <a:effectLst/>
                    <a:latin typeface="Times New Roman" panose="02020603050405020304" pitchFamily="18" charset="0"/>
                    <a:cs typeface="Times New Roman" panose="02020603050405020304" pitchFamily="18" charset="0"/>
                  </a:rPr>
                  <a:t>Gordon Bell Prize </a:t>
                </a:r>
                <a:endParaRPr lang="en" altLang="zh-CN" b="1" i="1" dirty="0">
                  <a:latin typeface="Times New Roman" panose="02020603050405020304" pitchFamily="18" charset="0"/>
                  <a:cs typeface="Times New Roman" panose="02020603050405020304" pitchFamily="18" charset="0"/>
                </a:endParaRPr>
              </a:p>
              <a:p>
                <a:endParaRPr lang="zh-CN" altLang="en-US" b="1" i="1" dirty="0">
                  <a:latin typeface="Kaiti TC" panose="02010600040101010101" pitchFamily="2" charset="-120"/>
                  <a:ea typeface="Kaiti TC" panose="02010600040101010101" pitchFamily="2" charset="-120"/>
                </a:endParaRPr>
              </a:p>
            </p:txBody>
          </p:sp>
          <p:sp>
            <p:nvSpPr>
              <p:cNvPr id="47" name="5-Point Star 82">
                <a:extLst>
                  <a:ext uri="{FF2B5EF4-FFF2-40B4-BE49-F238E27FC236}">
                    <a16:creationId xmlns:a16="http://schemas.microsoft.com/office/drawing/2014/main" id="{0BA94EF1-2FF0-8E6F-74E3-EA991E8FD16B}"/>
                  </a:ext>
                </a:extLst>
              </p:cNvPr>
              <p:cNvSpPr/>
              <p:nvPr/>
            </p:nvSpPr>
            <p:spPr>
              <a:xfrm>
                <a:off x="6732476" y="1586695"/>
                <a:ext cx="183187" cy="174994"/>
              </a:xfrm>
              <a:prstGeom prst="star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p>
            </p:txBody>
          </p:sp>
          <p:sp>
            <p:nvSpPr>
              <p:cNvPr id="48" name="文本框 47">
                <a:extLst>
                  <a:ext uri="{FF2B5EF4-FFF2-40B4-BE49-F238E27FC236}">
                    <a16:creationId xmlns:a16="http://schemas.microsoft.com/office/drawing/2014/main" id="{FEA07475-D830-5984-EDA2-D9061E879F70}"/>
                  </a:ext>
                </a:extLst>
              </p:cNvPr>
              <p:cNvSpPr txBox="1"/>
              <p:nvPr/>
            </p:nvSpPr>
            <p:spPr>
              <a:xfrm flipH="1">
                <a:off x="6964364" y="1530471"/>
                <a:ext cx="3341678" cy="923330"/>
              </a:xfrm>
              <a:prstGeom prst="rect">
                <a:avLst/>
              </a:prstGeom>
              <a:noFill/>
            </p:spPr>
            <p:txBody>
              <a:bodyPr wrap="square" rtlCol="0">
                <a:spAutoFit/>
              </a:bodyPr>
              <a:lstStyle/>
              <a:p>
                <a:r>
                  <a:rPr lang="en" altLang="zh-CN" b="1" i="1" u="none" strike="noStrike" dirty="0">
                    <a:effectLst/>
                    <a:latin typeface="Times New Roman" panose="02020603050405020304" pitchFamily="18" charset="0"/>
                    <a:cs typeface="Times New Roman" panose="02020603050405020304" pitchFamily="18" charset="0"/>
                  </a:rPr>
                  <a:t>Gordon Bell Prize Finalists</a:t>
                </a:r>
              </a:p>
              <a:p>
                <a:r>
                  <a:rPr lang="en" altLang="zh-CN" sz="1800" b="1" i="1" dirty="0">
                    <a:effectLst/>
                    <a:latin typeface="Times New Roman" panose="02020603050405020304" pitchFamily="18" charset="0"/>
                    <a:cs typeface="Times New Roman" panose="02020603050405020304" pitchFamily="18" charset="0"/>
                  </a:rPr>
                  <a:t>  </a:t>
                </a:r>
                <a:endParaRPr lang="en" altLang="zh-CN" b="1" i="1" dirty="0">
                  <a:latin typeface="Times New Roman" panose="02020603050405020304" pitchFamily="18" charset="0"/>
                  <a:cs typeface="Times New Roman" panose="02020603050405020304" pitchFamily="18" charset="0"/>
                </a:endParaRPr>
              </a:p>
              <a:p>
                <a:endParaRPr lang="zh-CN" altLang="en-US" b="1" i="1" dirty="0">
                  <a:latin typeface="Kaiti TC" panose="02010600040101010101" pitchFamily="2" charset="-120"/>
                  <a:ea typeface="Kaiti TC" panose="02010600040101010101" pitchFamily="2" charset="-120"/>
                </a:endParaRPr>
              </a:p>
            </p:txBody>
          </p:sp>
        </p:grpSp>
        <p:sp>
          <p:nvSpPr>
            <p:cNvPr id="44" name="矩形 43">
              <a:extLst>
                <a:ext uri="{FF2B5EF4-FFF2-40B4-BE49-F238E27FC236}">
                  <a16:creationId xmlns:a16="http://schemas.microsoft.com/office/drawing/2014/main" id="{9A82BAE5-1189-B2F2-87E6-184780C3989B}"/>
                </a:ext>
              </a:extLst>
            </p:cNvPr>
            <p:cNvSpPr/>
            <p:nvPr/>
          </p:nvSpPr>
          <p:spPr>
            <a:xfrm>
              <a:off x="6648723" y="1369042"/>
              <a:ext cx="3171106" cy="83099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1" dirty="0"/>
            </a:p>
          </p:txBody>
        </p:sp>
      </p:grpSp>
      <p:sp>
        <p:nvSpPr>
          <p:cNvPr id="58" name="TextBox 13">
            <a:extLst>
              <a:ext uri="{FF2B5EF4-FFF2-40B4-BE49-F238E27FC236}">
                <a16:creationId xmlns:a16="http://schemas.microsoft.com/office/drawing/2014/main" id="{049E7416-EFFB-5675-1215-8BE1EF55D086}"/>
              </a:ext>
            </a:extLst>
          </p:cNvPr>
          <p:cNvSpPr txBox="1"/>
          <p:nvPr/>
        </p:nvSpPr>
        <p:spPr>
          <a:xfrm>
            <a:off x="446355" y="979790"/>
            <a:ext cx="1091966" cy="461665"/>
          </a:xfrm>
          <a:prstGeom prst="rect">
            <a:avLst/>
          </a:prstGeom>
          <a:noFill/>
        </p:spPr>
        <p:txBody>
          <a:bodyPr wrap="none" rtlCol="0">
            <a:spAutoFit/>
          </a:bodyPr>
          <a:lstStyle/>
          <a:p>
            <a:r>
              <a:rPr kumimoji="1" lang="en-US" altLang="zh-CN" sz="2400" b="1" i="1" u="sng" dirty="0">
                <a:latin typeface="Times New Roman" panose="02020603050405020304" pitchFamily="18" charset="0"/>
                <a:cs typeface="Times New Roman" panose="02020603050405020304" pitchFamily="18" charset="0"/>
              </a:rPr>
              <a:t>Jaguar</a:t>
            </a:r>
            <a:endParaRPr lang="x-none" sz="2400" b="1" i="1" u="sng" dirty="0"/>
          </a:p>
        </p:txBody>
      </p:sp>
      <p:sp>
        <p:nvSpPr>
          <p:cNvPr id="59" name="TextBox 14">
            <a:extLst>
              <a:ext uri="{FF2B5EF4-FFF2-40B4-BE49-F238E27FC236}">
                <a16:creationId xmlns:a16="http://schemas.microsoft.com/office/drawing/2014/main" id="{BFA391B4-04B2-6F21-404D-8D06D810E5DA}"/>
              </a:ext>
            </a:extLst>
          </p:cNvPr>
          <p:cNvSpPr txBox="1"/>
          <p:nvPr/>
        </p:nvSpPr>
        <p:spPr>
          <a:xfrm>
            <a:off x="2126801" y="972680"/>
            <a:ext cx="1335430" cy="830997"/>
          </a:xfrm>
          <a:prstGeom prst="rect">
            <a:avLst/>
          </a:prstGeom>
          <a:noFill/>
        </p:spPr>
        <p:txBody>
          <a:bodyPr wrap="none" rtlCol="0">
            <a:spAutoFit/>
          </a:bodyPr>
          <a:lstStyle/>
          <a:p>
            <a:r>
              <a:rPr kumimoji="1" lang="en-US" altLang="zh-CN" sz="2400" b="1" i="1" u="sng" dirty="0">
                <a:latin typeface="Times New Roman" panose="02020603050405020304" pitchFamily="18" charset="0"/>
                <a:cs typeface="Times New Roman" panose="02020603050405020304" pitchFamily="18" charset="0"/>
              </a:rPr>
              <a:t>Tianhe-2</a:t>
            </a:r>
          </a:p>
          <a:p>
            <a:endParaRPr lang="x-none" sz="2400" b="1" i="1" u="sng" dirty="0"/>
          </a:p>
        </p:txBody>
      </p:sp>
      <p:sp>
        <p:nvSpPr>
          <p:cNvPr id="60" name="TextBox 15">
            <a:extLst>
              <a:ext uri="{FF2B5EF4-FFF2-40B4-BE49-F238E27FC236}">
                <a16:creationId xmlns:a16="http://schemas.microsoft.com/office/drawing/2014/main" id="{F9DFD5E7-1930-0BB7-8849-75B78F62C530}"/>
              </a:ext>
            </a:extLst>
          </p:cNvPr>
          <p:cNvSpPr txBox="1"/>
          <p:nvPr/>
        </p:nvSpPr>
        <p:spPr>
          <a:xfrm>
            <a:off x="5475136" y="946868"/>
            <a:ext cx="856132" cy="461665"/>
          </a:xfrm>
          <a:prstGeom prst="rect">
            <a:avLst/>
          </a:prstGeom>
          <a:noFill/>
        </p:spPr>
        <p:txBody>
          <a:bodyPr wrap="none" rtlCol="0">
            <a:spAutoFit/>
          </a:bodyPr>
          <a:lstStyle/>
          <a:p>
            <a:r>
              <a:rPr kumimoji="1" lang="en-US" altLang="zh-CN" sz="2400" b="1" i="1" u="sng" dirty="0">
                <a:latin typeface="Times New Roman" panose="02020603050405020304" pitchFamily="18" charset="0"/>
                <a:cs typeface="Times New Roman" panose="02020603050405020304" pitchFamily="18" charset="0"/>
              </a:rPr>
              <a:t>Titan</a:t>
            </a:r>
            <a:endParaRPr lang="x-none" sz="2400" b="1" i="1" u="sng" dirty="0"/>
          </a:p>
        </p:txBody>
      </p:sp>
      <p:sp>
        <p:nvSpPr>
          <p:cNvPr id="63" name="TextBox 18">
            <a:extLst>
              <a:ext uri="{FF2B5EF4-FFF2-40B4-BE49-F238E27FC236}">
                <a16:creationId xmlns:a16="http://schemas.microsoft.com/office/drawing/2014/main" id="{9FC6B1B4-A3BF-3BD9-05A4-691583B868EB}"/>
              </a:ext>
            </a:extLst>
          </p:cNvPr>
          <p:cNvSpPr txBox="1"/>
          <p:nvPr/>
        </p:nvSpPr>
        <p:spPr>
          <a:xfrm>
            <a:off x="3624047" y="966215"/>
            <a:ext cx="1731564" cy="461665"/>
          </a:xfrm>
          <a:prstGeom prst="rect">
            <a:avLst/>
          </a:prstGeom>
          <a:noFill/>
        </p:spPr>
        <p:txBody>
          <a:bodyPr wrap="none" rtlCol="0">
            <a:spAutoFit/>
          </a:bodyPr>
          <a:lstStyle/>
          <a:p>
            <a:r>
              <a:rPr kumimoji="1" lang="en-US" altLang="zh-CN" sz="2400" b="1" i="1" u="sng" dirty="0">
                <a:latin typeface="Times New Roman" panose="02020603050405020304" pitchFamily="18" charset="0"/>
                <a:cs typeface="Times New Roman" panose="02020603050405020304" pitchFamily="18" charset="0"/>
              </a:rPr>
              <a:t>K</a:t>
            </a:r>
            <a:r>
              <a:rPr kumimoji="1" lang="zh-CN" altLang="en-US" sz="2400" b="1" i="1" u="sng" dirty="0">
                <a:latin typeface="Times New Roman" panose="02020603050405020304" pitchFamily="18" charset="0"/>
                <a:cs typeface="Times New Roman" panose="02020603050405020304" pitchFamily="18" charset="0"/>
              </a:rPr>
              <a:t> </a:t>
            </a:r>
            <a:r>
              <a:rPr kumimoji="1" lang="en-US" altLang="zh-CN" sz="2400" b="1" i="1" u="sng" dirty="0">
                <a:latin typeface="Times New Roman" panose="02020603050405020304" pitchFamily="18" charset="0"/>
                <a:cs typeface="Times New Roman" panose="02020603050405020304" pitchFamily="18" charset="0"/>
              </a:rPr>
              <a:t>Computer</a:t>
            </a:r>
          </a:p>
        </p:txBody>
      </p:sp>
      <p:grpSp>
        <p:nvGrpSpPr>
          <p:cNvPr id="86" name="组合 85">
            <a:extLst>
              <a:ext uri="{FF2B5EF4-FFF2-40B4-BE49-F238E27FC236}">
                <a16:creationId xmlns:a16="http://schemas.microsoft.com/office/drawing/2014/main" id="{9A32A5EA-0E07-ED37-0EB4-402B41044230}"/>
              </a:ext>
            </a:extLst>
          </p:cNvPr>
          <p:cNvGrpSpPr/>
          <p:nvPr/>
        </p:nvGrpSpPr>
        <p:grpSpPr>
          <a:xfrm>
            <a:off x="55857" y="1407365"/>
            <a:ext cx="11863387" cy="5119580"/>
            <a:chOff x="388371" y="1407365"/>
            <a:chExt cx="11863387" cy="5119580"/>
          </a:xfrm>
        </p:grpSpPr>
        <p:sp>
          <p:nvSpPr>
            <p:cNvPr id="4" name="Freeform 5">
              <a:extLst>
                <a:ext uri="{FF2B5EF4-FFF2-40B4-BE49-F238E27FC236}">
                  <a16:creationId xmlns:a16="http://schemas.microsoft.com/office/drawing/2014/main" id="{B5072C8D-DBED-F285-A854-CF244F81B5CC}"/>
                </a:ext>
              </a:extLst>
            </p:cNvPr>
            <p:cNvSpPr>
              <a:spLocks/>
            </p:cNvSpPr>
            <p:nvPr/>
          </p:nvSpPr>
          <p:spPr bwMode="auto">
            <a:xfrm>
              <a:off x="388371" y="2651313"/>
              <a:ext cx="11661062" cy="3524877"/>
            </a:xfrm>
            <a:custGeom>
              <a:avLst/>
              <a:gdLst>
                <a:gd name="T0" fmla="*/ 2147483646 w 1735"/>
                <a:gd name="T1" fmla="*/ 2147483646 h 784"/>
                <a:gd name="T2" fmla="*/ 2147483646 w 1735"/>
                <a:gd name="T3" fmla="*/ 2147483646 h 784"/>
                <a:gd name="T4" fmla="*/ 2147483646 w 1735"/>
                <a:gd name="T5" fmla="*/ 2147483646 h 784"/>
                <a:gd name="T6" fmla="*/ 2147483646 w 1735"/>
                <a:gd name="T7" fmla="*/ 2147483646 h 784"/>
                <a:gd name="T8" fmla="*/ 2147483646 w 1735"/>
                <a:gd name="T9" fmla="*/ 2147483646 h 784"/>
                <a:gd name="T10" fmla="*/ 2147483646 w 1735"/>
                <a:gd name="T11" fmla="*/ 2147483646 h 784"/>
                <a:gd name="T12" fmla="*/ 2147483646 w 1735"/>
                <a:gd name="T13" fmla="*/ 2147483646 h 784"/>
                <a:gd name="T14" fmla="*/ 2147483646 w 1735"/>
                <a:gd name="T15" fmla="*/ 2147483646 h 784"/>
                <a:gd name="T16" fmla="*/ 2147483646 w 1735"/>
                <a:gd name="T17" fmla="*/ 2147483646 h 784"/>
                <a:gd name="T18" fmla="*/ 2147483646 w 1735"/>
                <a:gd name="T19" fmla="*/ 2147483646 h 784"/>
                <a:gd name="T20" fmla="*/ 0 w 1735"/>
                <a:gd name="T21" fmla="*/ 0 h 784"/>
                <a:gd name="T22" fmla="*/ 2147483646 w 1735"/>
                <a:gd name="T23" fmla="*/ 2147483646 h 784"/>
                <a:gd name="T24" fmla="*/ 2147483646 w 1735"/>
                <a:gd name="T25" fmla="*/ 2147483646 h 784"/>
                <a:gd name="T26" fmla="*/ 2147483646 w 1735"/>
                <a:gd name="T27" fmla="*/ 2147483646 h 784"/>
                <a:gd name="T28" fmla="*/ 2147483646 w 1735"/>
                <a:gd name="T29" fmla="*/ 2147483646 h 784"/>
                <a:gd name="T30" fmla="*/ 2147483646 w 1735"/>
                <a:gd name="T31" fmla="*/ 2147483646 h 7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35"/>
                <a:gd name="T49" fmla="*/ 0 h 784"/>
                <a:gd name="T50" fmla="*/ 1735 w 1735"/>
                <a:gd name="T51" fmla="*/ 784 h 7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35" h="784">
                  <a:moveTo>
                    <a:pt x="1548" y="674"/>
                  </a:moveTo>
                  <a:cubicBezTo>
                    <a:pt x="1577" y="645"/>
                    <a:pt x="1577" y="645"/>
                    <a:pt x="1577" y="645"/>
                  </a:cubicBezTo>
                  <a:cubicBezTo>
                    <a:pt x="1735" y="724"/>
                    <a:pt x="1735" y="724"/>
                    <a:pt x="1735" y="724"/>
                  </a:cubicBezTo>
                  <a:cubicBezTo>
                    <a:pt x="1437" y="784"/>
                    <a:pt x="1437" y="784"/>
                    <a:pt x="1437" y="784"/>
                  </a:cubicBezTo>
                  <a:cubicBezTo>
                    <a:pt x="1474" y="748"/>
                    <a:pt x="1474" y="748"/>
                    <a:pt x="1474" y="748"/>
                  </a:cubicBezTo>
                  <a:cubicBezTo>
                    <a:pt x="1425" y="747"/>
                    <a:pt x="1376" y="745"/>
                    <a:pt x="1328" y="742"/>
                  </a:cubicBezTo>
                  <a:cubicBezTo>
                    <a:pt x="1190" y="733"/>
                    <a:pt x="1058" y="716"/>
                    <a:pt x="930" y="692"/>
                  </a:cubicBezTo>
                  <a:cubicBezTo>
                    <a:pt x="698" y="635"/>
                    <a:pt x="578" y="571"/>
                    <a:pt x="571" y="498"/>
                  </a:cubicBezTo>
                  <a:cubicBezTo>
                    <a:pt x="562" y="453"/>
                    <a:pt x="606" y="407"/>
                    <a:pt x="702" y="361"/>
                  </a:cubicBezTo>
                  <a:cubicBezTo>
                    <a:pt x="824" y="313"/>
                    <a:pt x="906" y="271"/>
                    <a:pt x="948" y="236"/>
                  </a:cubicBezTo>
                  <a:cubicBezTo>
                    <a:pt x="1053" y="130"/>
                    <a:pt x="737" y="51"/>
                    <a:pt x="0" y="0"/>
                  </a:cubicBezTo>
                  <a:cubicBezTo>
                    <a:pt x="754" y="31"/>
                    <a:pt x="1085" y="112"/>
                    <a:pt x="993" y="243"/>
                  </a:cubicBezTo>
                  <a:cubicBezTo>
                    <a:pt x="968" y="274"/>
                    <a:pt x="896" y="312"/>
                    <a:pt x="777" y="359"/>
                  </a:cubicBezTo>
                  <a:cubicBezTo>
                    <a:pt x="664" y="409"/>
                    <a:pt x="631" y="463"/>
                    <a:pt x="678" y="520"/>
                  </a:cubicBezTo>
                  <a:cubicBezTo>
                    <a:pt x="761" y="606"/>
                    <a:pt x="977" y="656"/>
                    <a:pt x="1328" y="670"/>
                  </a:cubicBezTo>
                  <a:cubicBezTo>
                    <a:pt x="1396" y="673"/>
                    <a:pt x="1470" y="674"/>
                    <a:pt x="1548" y="674"/>
                  </a:cubicBezTo>
                  <a:close/>
                </a:path>
              </a:pathLst>
            </a:custGeom>
            <a:solidFill>
              <a:schemeClr val="accent6">
                <a:lumMod val="40000"/>
                <a:lumOff val="60000"/>
              </a:schemeClr>
            </a:solidFill>
            <a:ln>
              <a:noFill/>
            </a:ln>
          </p:spPr>
          <p:txBody>
            <a:bodyPr lIns="121682" tIns="60841" rIns="121682" bIns="6084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i="1" dirty="0"/>
            </a:p>
          </p:txBody>
        </p:sp>
        <p:sp>
          <p:nvSpPr>
            <p:cNvPr id="7" name="文本框 6">
              <a:extLst>
                <a:ext uri="{FF2B5EF4-FFF2-40B4-BE49-F238E27FC236}">
                  <a16:creationId xmlns:a16="http://schemas.microsoft.com/office/drawing/2014/main" id="{94C33915-DA95-6412-3338-8185B77DAAC6}"/>
                </a:ext>
              </a:extLst>
            </p:cNvPr>
            <p:cNvSpPr txBox="1"/>
            <p:nvPr/>
          </p:nvSpPr>
          <p:spPr>
            <a:xfrm>
              <a:off x="436812" y="2755351"/>
              <a:ext cx="105778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2010</a:t>
              </a:r>
              <a:endParaRPr lang="zh-CN" altLang="en-US" sz="2000" i="1" dirty="0">
                <a:latin typeface="Times New Roman" panose="02020603050405020304" pitchFamily="18" charset="0"/>
                <a:cs typeface="Times New Roman" panose="02020603050405020304" pitchFamily="18" charset="0"/>
              </a:endParaRPr>
            </a:p>
          </p:txBody>
        </p:sp>
        <p:sp>
          <p:nvSpPr>
            <p:cNvPr id="9" name="文本框 15">
              <a:extLst>
                <a:ext uri="{FF2B5EF4-FFF2-40B4-BE49-F238E27FC236}">
                  <a16:creationId xmlns:a16="http://schemas.microsoft.com/office/drawing/2014/main" id="{D039365C-FB07-03C4-3E08-87E431134E2B}"/>
                </a:ext>
              </a:extLst>
            </p:cNvPr>
            <p:cNvSpPr txBox="1"/>
            <p:nvPr/>
          </p:nvSpPr>
          <p:spPr>
            <a:xfrm>
              <a:off x="1312920" y="2979372"/>
              <a:ext cx="1366934" cy="307777"/>
            </a:xfrm>
            <a:prstGeom prst="rect">
              <a:avLst/>
            </a:prstGeom>
            <a:noFill/>
            <a:ln w="9525">
              <a:noFill/>
            </a:ln>
          </p:spPr>
          <p:txBody>
            <a:bodyPr wrap="square" rtlCol="0">
              <a:spAutoFit/>
            </a:bodyPr>
            <a:lstStyle/>
            <a:p>
              <a:pPr algn="ctr"/>
              <a:r>
                <a:rPr kumimoji="1" lang="en-US" altLang="zh-CN" sz="1400" i="1" dirty="0">
                  <a:latin typeface="Times New Roman" panose="02020603050405020304" pitchFamily="18" charset="0"/>
                  <a:cs typeface="Times New Roman" panose="02020603050405020304" pitchFamily="18" charset="0"/>
                </a:rPr>
                <a:t>SPECFEM3D</a:t>
              </a:r>
            </a:p>
          </p:txBody>
        </p:sp>
        <p:sp>
          <p:nvSpPr>
            <p:cNvPr id="10" name="文本框 13">
              <a:extLst>
                <a:ext uri="{FF2B5EF4-FFF2-40B4-BE49-F238E27FC236}">
                  <a16:creationId xmlns:a16="http://schemas.microsoft.com/office/drawing/2014/main" id="{B2BBA112-ED1E-21D4-072C-CCC380E12BF4}"/>
                </a:ext>
              </a:extLst>
            </p:cNvPr>
            <p:cNvSpPr txBox="1"/>
            <p:nvPr/>
          </p:nvSpPr>
          <p:spPr>
            <a:xfrm>
              <a:off x="1346568" y="3213690"/>
              <a:ext cx="1177778" cy="584775"/>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zh-CN" sz="1600" i="1" dirty="0">
                  <a:latin typeface="Times New Roman" panose="02020603050405020304" pitchFamily="18" charset="0"/>
                  <a:cs typeface="Times New Roman" panose="02020603050405020304" pitchFamily="18" charset="0"/>
                </a:rPr>
                <a:t>-</a:t>
              </a:r>
              <a:r>
                <a:rPr kumimoji="1" lang="zh-CN" altLang="en-US" sz="1600" i="1" dirty="0">
                  <a:latin typeface="Times New Roman" panose="02020603050405020304" pitchFamily="18" charset="0"/>
                  <a:cs typeface="Times New Roman" panose="02020603050405020304" pitchFamily="18" charset="0"/>
                </a:rPr>
                <a:t> </a:t>
              </a:r>
              <a:r>
                <a:rPr kumimoji="1" lang="en-US" altLang="zh-CN" sz="1600" i="1" dirty="0">
                  <a:latin typeface="Times New Roman" panose="02020603050405020304" pitchFamily="18" charset="0"/>
                  <a:cs typeface="Times New Roman" panose="02020603050405020304" pitchFamily="18" charset="0"/>
                </a:rPr>
                <a:t>896</a:t>
              </a:r>
              <a:r>
                <a:rPr kumimoji="1" lang="zh-CN" altLang="en-US" sz="1600" i="1" dirty="0">
                  <a:latin typeface="Times New Roman" panose="02020603050405020304" pitchFamily="18" charset="0"/>
                  <a:cs typeface="Times New Roman" panose="02020603050405020304" pitchFamily="18" charset="0"/>
                </a:rPr>
                <a:t> </a:t>
              </a:r>
              <a:r>
                <a:rPr kumimoji="1" lang="en-US" altLang="zh-CN" sz="1600" i="1" dirty="0">
                  <a:latin typeface="Times New Roman" panose="02020603050405020304" pitchFamily="18" charset="0"/>
                  <a:cs typeface="Times New Roman" panose="02020603050405020304" pitchFamily="18" charset="0"/>
                </a:rPr>
                <a:t>GPUs</a:t>
              </a:r>
            </a:p>
            <a:p>
              <a:r>
                <a:rPr kumimoji="1" lang="en-US" altLang="zh-CN" sz="1600" i="1" dirty="0">
                  <a:latin typeface="Times New Roman" panose="02020603050405020304" pitchFamily="18" charset="0"/>
                  <a:cs typeface="Times New Roman" panose="02020603050405020304" pitchFamily="18" charset="0"/>
                </a:rPr>
                <a:t>-</a:t>
              </a:r>
              <a:r>
                <a:rPr kumimoji="1" lang="zh-CN" altLang="en-US" sz="1600" i="1" dirty="0">
                  <a:latin typeface="Times New Roman" panose="02020603050405020304" pitchFamily="18" charset="0"/>
                  <a:cs typeface="Times New Roman" panose="02020603050405020304" pitchFamily="18" charset="0"/>
                </a:rPr>
                <a:t> </a:t>
              </a:r>
              <a:r>
                <a:rPr kumimoji="1" lang="en-US" altLang="zh-CN" sz="1600" i="1" dirty="0">
                  <a:latin typeface="Times New Roman" panose="02020603050405020304" pitchFamily="18" charset="0"/>
                  <a:cs typeface="Times New Roman" panose="02020603050405020304" pitchFamily="18" charset="0"/>
                </a:rPr>
                <a:t>135</a:t>
              </a:r>
              <a:r>
                <a:rPr kumimoji="1" lang="zh-CN" altLang="en-US" sz="1600" i="1" dirty="0">
                  <a:latin typeface="Times New Roman" panose="02020603050405020304" pitchFamily="18" charset="0"/>
                  <a:cs typeface="Times New Roman" panose="02020603050405020304" pitchFamily="18" charset="0"/>
                </a:rPr>
                <a:t> </a:t>
              </a:r>
              <a:r>
                <a:rPr kumimoji="1" lang="en-US" altLang="zh-CN" sz="1600" i="1" dirty="0" err="1">
                  <a:latin typeface="Times New Roman" panose="02020603050405020304" pitchFamily="18" charset="0"/>
                  <a:cs typeface="Times New Roman" panose="02020603050405020304" pitchFamily="18" charset="0"/>
                </a:rPr>
                <a:t>Tflops</a:t>
              </a:r>
              <a:endParaRPr kumimoji="1" lang="zh-CN" altLang="en-US" sz="1600" i="1"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CEC5920F-49B9-40BF-B85B-CE1FBFB413EA}"/>
                </a:ext>
              </a:extLst>
            </p:cNvPr>
            <p:cNvSpPr txBox="1"/>
            <p:nvPr/>
          </p:nvSpPr>
          <p:spPr>
            <a:xfrm>
              <a:off x="1902833" y="2339998"/>
              <a:ext cx="105778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2012</a:t>
              </a:r>
              <a:endParaRPr lang="zh-CN" altLang="en-US" sz="2000" i="1"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CCAFC43-1C96-0DE9-66A2-3A6F99945E36}"/>
                </a:ext>
              </a:extLst>
            </p:cNvPr>
            <p:cNvSpPr txBox="1"/>
            <p:nvPr/>
          </p:nvSpPr>
          <p:spPr>
            <a:xfrm>
              <a:off x="2855592" y="2954585"/>
              <a:ext cx="105778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2014</a:t>
              </a:r>
              <a:endParaRPr lang="zh-CN" altLang="en-US" sz="2000" i="1" dirty="0">
                <a:latin typeface="Times New Roman" panose="02020603050405020304" pitchFamily="18" charset="0"/>
                <a:cs typeface="Times New Roman" panose="02020603050405020304" pitchFamily="18" charset="0"/>
              </a:endParaRPr>
            </a:p>
          </p:txBody>
        </p:sp>
        <p:sp>
          <p:nvSpPr>
            <p:cNvPr id="13" name="文本框 13">
              <a:extLst>
                <a:ext uri="{FF2B5EF4-FFF2-40B4-BE49-F238E27FC236}">
                  <a16:creationId xmlns:a16="http://schemas.microsoft.com/office/drawing/2014/main" id="{FAEC5A11-B6AC-E4BD-A0F0-2D66BA2ED45E}"/>
                </a:ext>
              </a:extLst>
            </p:cNvPr>
            <p:cNvSpPr txBox="1"/>
            <p:nvPr/>
          </p:nvSpPr>
          <p:spPr>
            <a:xfrm>
              <a:off x="2424725" y="1423452"/>
              <a:ext cx="1559393" cy="1077218"/>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en-US" altLang="zh-CN" sz="1600" i="1" dirty="0" err="1">
                  <a:latin typeface="Times New Roman" panose="02020603050405020304" pitchFamily="18" charset="0"/>
                  <a:cs typeface="Times New Roman" panose="02020603050405020304" pitchFamily="18" charset="0"/>
                </a:rPr>
                <a:t>SeisSol</a:t>
              </a:r>
              <a:endParaRPr kumimoji="1" lang="en-US" altLang="zh-CN" sz="1600" i="1" dirty="0">
                <a:latin typeface="Times New Roman" panose="02020603050405020304" pitchFamily="18" charset="0"/>
                <a:cs typeface="Times New Roman" panose="02020603050405020304" pitchFamily="18" charset="0"/>
              </a:endParaRPr>
            </a:p>
            <a:p>
              <a:pPr marL="128588" indent="-128588">
                <a:buFontTx/>
                <a:buChar char="-"/>
              </a:pPr>
              <a:r>
                <a:rPr kumimoji="1" lang="en-US" altLang="zh-CN" sz="1600" i="1" dirty="0">
                  <a:latin typeface="Times New Roman" panose="02020603050405020304" pitchFamily="18" charset="0"/>
                  <a:cs typeface="Times New Roman" panose="02020603050405020304" pitchFamily="18" charset="0"/>
                </a:rPr>
                <a:t>1.5m</a:t>
              </a:r>
              <a:r>
                <a:rPr kumimoji="1" lang="zh-CN" altLang="en-US" sz="1600" i="1" dirty="0">
                  <a:latin typeface="Times New Roman" panose="02020603050405020304" pitchFamily="18" charset="0"/>
                  <a:cs typeface="Times New Roman" panose="02020603050405020304" pitchFamily="18" charset="0"/>
                </a:rPr>
                <a:t> </a:t>
              </a:r>
              <a:r>
                <a:rPr kumimoji="1" lang="en-US" altLang="zh-CN" sz="1600" i="1" dirty="0">
                  <a:latin typeface="Times New Roman" panose="02020603050405020304" pitchFamily="18" charset="0"/>
                  <a:cs typeface="Times New Roman" panose="02020603050405020304" pitchFamily="18" charset="0"/>
                </a:rPr>
                <a:t>cores</a:t>
              </a:r>
            </a:p>
            <a:p>
              <a:pPr marL="128588" indent="-128588">
                <a:buFontTx/>
                <a:buChar char="-"/>
              </a:pPr>
              <a:r>
                <a:rPr kumimoji="1" lang="zh-CN" altLang="en-US" sz="1600" i="1" dirty="0">
                  <a:latin typeface="Times New Roman" panose="02020603050405020304" pitchFamily="18" charset="0"/>
                  <a:cs typeface="Times New Roman" panose="02020603050405020304" pitchFamily="18" charset="0"/>
                </a:rPr>
                <a:t> </a:t>
              </a:r>
              <a:r>
                <a:rPr kumimoji="1" lang="en-US" altLang="zh-CN" sz="1600" i="1" dirty="0">
                  <a:latin typeface="Times New Roman" panose="02020603050405020304" pitchFamily="18" charset="0"/>
                  <a:cs typeface="Times New Roman" panose="02020603050405020304" pitchFamily="18" charset="0"/>
                </a:rPr>
                <a:t>8.6</a:t>
              </a:r>
              <a:r>
                <a:rPr kumimoji="1" lang="zh-CN" altLang="en-US" sz="1600" i="1" dirty="0">
                  <a:latin typeface="Times New Roman" panose="02020603050405020304" pitchFamily="18" charset="0"/>
                  <a:cs typeface="Times New Roman" panose="02020603050405020304" pitchFamily="18" charset="0"/>
                </a:rPr>
                <a:t> </a:t>
              </a:r>
              <a:r>
                <a:rPr kumimoji="1" lang="en-US" altLang="zh-CN" sz="1600" i="1" dirty="0" err="1">
                  <a:latin typeface="Times New Roman" panose="02020603050405020304" pitchFamily="18" charset="0"/>
                  <a:cs typeface="Times New Roman" panose="02020603050405020304" pitchFamily="18" charset="0"/>
                </a:rPr>
                <a:t>Pflops</a:t>
              </a:r>
              <a:endParaRPr kumimoji="1" lang="en-US" altLang="zh-CN" sz="1600" i="1" dirty="0">
                <a:latin typeface="Times New Roman" panose="02020603050405020304" pitchFamily="18" charset="0"/>
                <a:cs typeface="Times New Roman" panose="02020603050405020304" pitchFamily="18" charset="0"/>
              </a:endParaRPr>
            </a:p>
            <a:p>
              <a:pPr marL="128588" indent="-128588">
                <a:buFontTx/>
                <a:buChar char="-"/>
              </a:pPr>
              <a:r>
                <a:rPr kumimoji="1" lang="en-US" altLang="zh-CN" sz="1600" i="1" dirty="0">
                  <a:latin typeface="Times New Roman" panose="02020603050405020304" pitchFamily="18" charset="0"/>
                  <a:cs typeface="Times New Roman" panose="02020603050405020304" pitchFamily="18" charset="0"/>
                </a:rPr>
                <a:t>8 billion grids</a:t>
              </a:r>
              <a:endParaRPr kumimoji="1" lang="zh-CN" altLang="en-US" sz="1600" i="1"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02F114D8-3184-6D92-F6AD-4A8A2AA59CCC}"/>
                </a:ext>
              </a:extLst>
            </p:cNvPr>
            <p:cNvSpPr txBox="1"/>
            <p:nvPr/>
          </p:nvSpPr>
          <p:spPr>
            <a:xfrm>
              <a:off x="3628458" y="3057224"/>
              <a:ext cx="105778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2015</a:t>
              </a:r>
              <a:endParaRPr lang="zh-CN" altLang="en-US" sz="2000" i="1" dirty="0">
                <a:latin typeface="Times New Roman" panose="02020603050405020304" pitchFamily="18" charset="0"/>
                <a:cs typeface="Times New Roman" panose="02020603050405020304" pitchFamily="18" charset="0"/>
              </a:endParaRPr>
            </a:p>
          </p:txBody>
        </p:sp>
        <p:sp>
          <p:nvSpPr>
            <p:cNvPr id="15" name="文本框 15">
              <a:extLst>
                <a:ext uri="{FF2B5EF4-FFF2-40B4-BE49-F238E27FC236}">
                  <a16:creationId xmlns:a16="http://schemas.microsoft.com/office/drawing/2014/main" id="{F0F2D34D-B10C-3052-C3B1-6C05E32221D9}"/>
                </a:ext>
              </a:extLst>
            </p:cNvPr>
            <p:cNvSpPr txBox="1"/>
            <p:nvPr/>
          </p:nvSpPr>
          <p:spPr>
            <a:xfrm>
              <a:off x="4119555" y="1407365"/>
              <a:ext cx="1175806" cy="369332"/>
            </a:xfrm>
            <a:prstGeom prst="rect">
              <a:avLst/>
            </a:prstGeom>
            <a:noFill/>
          </p:spPr>
          <p:txBody>
            <a:bodyPr wrap="square" rtlCol="0">
              <a:spAutoFit/>
            </a:bodyPr>
            <a:lstStyle/>
            <a:p>
              <a:pPr algn="ctr"/>
              <a:r>
                <a:rPr kumimoji="1" lang="en-US" altLang="zh-CN" i="1" dirty="0">
                  <a:latin typeface="Times New Roman" panose="02020603050405020304" pitchFamily="18" charset="0"/>
                  <a:cs typeface="Times New Roman" panose="02020603050405020304" pitchFamily="18" charset="0"/>
                </a:rPr>
                <a:t>GOJIRA</a:t>
              </a:r>
            </a:p>
          </p:txBody>
        </p:sp>
        <p:sp>
          <p:nvSpPr>
            <p:cNvPr id="16" name="文本框 13">
              <a:extLst>
                <a:ext uri="{FF2B5EF4-FFF2-40B4-BE49-F238E27FC236}">
                  <a16:creationId xmlns:a16="http://schemas.microsoft.com/office/drawing/2014/main" id="{7876445C-9899-2B19-3C2E-5E2B5D3925E5}"/>
                </a:ext>
              </a:extLst>
            </p:cNvPr>
            <p:cNvSpPr txBox="1"/>
            <p:nvPr/>
          </p:nvSpPr>
          <p:spPr>
            <a:xfrm>
              <a:off x="4081410" y="1703039"/>
              <a:ext cx="1541654" cy="738664"/>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zh-CN" sz="1400" i="1" dirty="0">
                  <a:latin typeface="Times New Roman" panose="02020603050405020304" pitchFamily="18" charset="0"/>
                  <a:cs typeface="Times New Roman" panose="02020603050405020304" pitchFamily="18" charset="0"/>
                </a:rPr>
                <a:t>-</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a:latin typeface="Times New Roman" panose="02020603050405020304" pitchFamily="18" charset="0"/>
                  <a:cs typeface="Times New Roman" panose="02020603050405020304" pitchFamily="18" charset="0"/>
                </a:rPr>
                <a:t>663,552</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a:latin typeface="Times New Roman" panose="02020603050405020304" pitchFamily="18" charset="0"/>
                  <a:cs typeface="Times New Roman" panose="02020603050405020304" pitchFamily="18" charset="0"/>
                </a:rPr>
                <a:t>cores</a:t>
              </a:r>
            </a:p>
            <a:p>
              <a:r>
                <a:rPr kumimoji="1" lang="en-US" altLang="zh-CN" sz="1400" i="1" dirty="0">
                  <a:latin typeface="Times New Roman" panose="02020603050405020304" pitchFamily="18" charset="0"/>
                  <a:cs typeface="Times New Roman" panose="02020603050405020304" pitchFamily="18" charset="0"/>
                </a:rPr>
                <a:t>-</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a:latin typeface="Times New Roman" panose="02020603050405020304" pitchFamily="18" charset="0"/>
                  <a:cs typeface="Times New Roman" panose="02020603050405020304" pitchFamily="18" charset="0"/>
                </a:rPr>
                <a:t>1.97</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err="1">
                  <a:latin typeface="Times New Roman" panose="02020603050405020304" pitchFamily="18" charset="0"/>
                  <a:cs typeface="Times New Roman" panose="02020603050405020304" pitchFamily="18" charset="0"/>
                </a:rPr>
                <a:t>Pflops</a:t>
              </a:r>
              <a:endParaRPr kumimoji="1" lang="en-US" altLang="zh-CN" sz="1400" i="1" dirty="0">
                <a:latin typeface="Times New Roman" panose="02020603050405020304" pitchFamily="18" charset="0"/>
                <a:cs typeface="Times New Roman" panose="02020603050405020304" pitchFamily="18" charset="0"/>
              </a:endParaRPr>
            </a:p>
            <a:p>
              <a:r>
                <a:rPr kumimoji="1" lang="en-US" altLang="zh-CN" sz="1400" i="1" dirty="0">
                  <a:latin typeface="Times New Roman" panose="02020603050405020304" pitchFamily="18" charset="0"/>
                  <a:cs typeface="Times New Roman" panose="02020603050405020304" pitchFamily="18" charset="0"/>
                </a:rPr>
                <a:t>-270 billion grids</a:t>
              </a:r>
              <a:endParaRPr kumimoji="1" lang="zh-CN" altLang="en-US" sz="1400" i="1"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7422E764-A222-1FD6-A485-1B69E62D59BB}"/>
                </a:ext>
              </a:extLst>
            </p:cNvPr>
            <p:cNvSpPr txBox="1"/>
            <p:nvPr/>
          </p:nvSpPr>
          <p:spPr>
            <a:xfrm>
              <a:off x="4441126" y="3278777"/>
              <a:ext cx="105778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2016</a:t>
              </a:r>
              <a:endParaRPr lang="zh-CN" altLang="en-US" sz="2000" i="1" dirty="0">
                <a:latin typeface="Times New Roman" panose="02020603050405020304" pitchFamily="18" charset="0"/>
                <a:cs typeface="Times New Roman" panose="02020603050405020304" pitchFamily="18" charset="0"/>
              </a:endParaRPr>
            </a:p>
          </p:txBody>
        </p:sp>
        <p:sp>
          <p:nvSpPr>
            <p:cNvPr id="18" name="文本框 15">
              <a:extLst>
                <a:ext uri="{FF2B5EF4-FFF2-40B4-BE49-F238E27FC236}">
                  <a16:creationId xmlns:a16="http://schemas.microsoft.com/office/drawing/2014/main" id="{6516BCBE-6B6A-10BD-B35E-91A2BC57963B}"/>
                </a:ext>
              </a:extLst>
            </p:cNvPr>
            <p:cNvSpPr txBox="1"/>
            <p:nvPr/>
          </p:nvSpPr>
          <p:spPr>
            <a:xfrm>
              <a:off x="5640025" y="1480735"/>
              <a:ext cx="1279145" cy="369332"/>
            </a:xfrm>
            <a:prstGeom prst="rect">
              <a:avLst/>
            </a:prstGeom>
            <a:noFill/>
          </p:spPr>
          <p:txBody>
            <a:bodyPr wrap="square" rtlCol="0">
              <a:spAutoFit/>
            </a:bodyPr>
            <a:lstStyle/>
            <a:p>
              <a:pPr algn="ctr"/>
              <a:r>
                <a:rPr kumimoji="1" lang="en-US" altLang="zh-CN" i="1" dirty="0">
                  <a:latin typeface="Times New Roman" panose="02020603050405020304" pitchFamily="18" charset="0"/>
                  <a:cs typeface="Times New Roman" panose="02020603050405020304" pitchFamily="18" charset="0"/>
                </a:rPr>
                <a:t>AWP-ODC</a:t>
              </a:r>
            </a:p>
          </p:txBody>
        </p:sp>
        <p:sp>
          <p:nvSpPr>
            <p:cNvPr id="19" name="文本框 18">
              <a:extLst>
                <a:ext uri="{FF2B5EF4-FFF2-40B4-BE49-F238E27FC236}">
                  <a16:creationId xmlns:a16="http://schemas.microsoft.com/office/drawing/2014/main" id="{DF86BFBB-D17F-C9B6-29F4-2209F7A4BC6A}"/>
                </a:ext>
              </a:extLst>
            </p:cNvPr>
            <p:cNvSpPr txBox="1"/>
            <p:nvPr/>
          </p:nvSpPr>
          <p:spPr>
            <a:xfrm>
              <a:off x="5826744" y="1672801"/>
              <a:ext cx="958341" cy="300082"/>
            </a:xfrm>
            <a:prstGeom prst="rect">
              <a:avLst/>
            </a:prstGeom>
            <a:noFill/>
          </p:spPr>
          <p:txBody>
            <a:bodyPr wrap="square" rtlCol="0">
              <a:spAutoFit/>
            </a:bodyPr>
            <a:lstStyle/>
            <a:p>
              <a:r>
                <a:rPr lang="en-US" altLang="zh-CN" sz="1350" i="1" dirty="0">
                  <a:latin typeface="Times New Roman" panose="02020603050405020304" pitchFamily="18" charset="0"/>
                  <a:cs typeface="Times New Roman" panose="02020603050405020304" pitchFamily="18" charset="0"/>
                </a:rPr>
                <a:t>non-linear</a:t>
              </a:r>
              <a:endParaRPr lang="zh-CN" altLang="en-US" sz="1350" i="1" dirty="0">
                <a:latin typeface="Times New Roman" panose="02020603050405020304" pitchFamily="18" charset="0"/>
                <a:cs typeface="Times New Roman" panose="02020603050405020304" pitchFamily="18" charset="0"/>
              </a:endParaRPr>
            </a:p>
          </p:txBody>
        </p:sp>
        <p:sp>
          <p:nvSpPr>
            <p:cNvPr id="20" name="文本框 13">
              <a:extLst>
                <a:ext uri="{FF2B5EF4-FFF2-40B4-BE49-F238E27FC236}">
                  <a16:creationId xmlns:a16="http://schemas.microsoft.com/office/drawing/2014/main" id="{52ECCAEC-60EE-92C8-491D-D9A4473EA9EE}"/>
                </a:ext>
              </a:extLst>
            </p:cNvPr>
            <p:cNvSpPr txBox="1"/>
            <p:nvPr/>
          </p:nvSpPr>
          <p:spPr>
            <a:xfrm>
              <a:off x="5624050" y="1616410"/>
              <a:ext cx="1377106" cy="1231106"/>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kumimoji="1" lang="en-US" altLang="zh-CN" sz="1600" i="1" dirty="0">
                <a:latin typeface="Times New Roman" panose="02020603050405020304" pitchFamily="18" charset="0"/>
                <a:cs typeface="Times New Roman" panose="02020603050405020304" pitchFamily="18" charset="0"/>
              </a:endParaRPr>
            </a:p>
            <a:p>
              <a:r>
                <a:rPr kumimoji="1" lang="en-US" altLang="zh-CN" sz="1400" i="1" dirty="0">
                  <a:latin typeface="Times New Roman" panose="02020603050405020304" pitchFamily="18" charset="0"/>
                  <a:cs typeface="Times New Roman" panose="02020603050405020304" pitchFamily="18" charset="0"/>
                </a:rPr>
                <a:t>-</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a:latin typeface="Times New Roman" panose="02020603050405020304" pitchFamily="18" charset="0"/>
                  <a:cs typeface="Times New Roman" panose="02020603050405020304" pitchFamily="18" charset="0"/>
                </a:rPr>
                <a:t>8,192</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a:latin typeface="Times New Roman" panose="02020603050405020304" pitchFamily="18" charset="0"/>
                  <a:cs typeface="Times New Roman" panose="02020603050405020304" pitchFamily="18" charset="0"/>
                </a:rPr>
                <a:t>GPUs</a:t>
              </a:r>
            </a:p>
            <a:p>
              <a:r>
                <a:rPr kumimoji="1" lang="en-US" altLang="zh-CN" sz="1400" i="1" dirty="0">
                  <a:latin typeface="Times New Roman" panose="02020603050405020304" pitchFamily="18" charset="0"/>
                  <a:cs typeface="Times New Roman" panose="02020603050405020304" pitchFamily="18" charset="0"/>
                </a:rPr>
                <a:t>-</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a:latin typeface="Times New Roman" panose="02020603050405020304" pitchFamily="18" charset="0"/>
                  <a:cs typeface="Times New Roman" panose="02020603050405020304" pitchFamily="18" charset="0"/>
                </a:rPr>
                <a:t>1.6</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err="1">
                  <a:latin typeface="Times New Roman" panose="02020603050405020304" pitchFamily="18" charset="0"/>
                  <a:cs typeface="Times New Roman" panose="02020603050405020304" pitchFamily="18" charset="0"/>
                </a:rPr>
                <a:t>Pflops</a:t>
              </a:r>
              <a:endParaRPr kumimoji="1" lang="en-US" altLang="zh-CN" sz="1400" i="1" dirty="0">
                <a:latin typeface="Times New Roman" panose="02020603050405020304" pitchFamily="18" charset="0"/>
                <a:cs typeface="Times New Roman" panose="02020603050405020304" pitchFamily="18" charset="0"/>
              </a:endParaRPr>
            </a:p>
            <a:p>
              <a:endParaRPr kumimoji="1" lang="en-US" altLang="zh-CN" sz="1400" i="1" dirty="0">
                <a:latin typeface="Times New Roman" panose="02020603050405020304" pitchFamily="18" charset="0"/>
                <a:cs typeface="Times New Roman" panose="02020603050405020304" pitchFamily="18" charset="0"/>
              </a:endParaRPr>
            </a:p>
            <a:p>
              <a:endParaRPr kumimoji="1" lang="zh-CN" altLang="en-US" sz="1600" i="1"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8182C081-D763-FDE7-6CB2-4B4CB7762773}"/>
                </a:ext>
              </a:extLst>
            </p:cNvPr>
            <p:cNvSpPr txBox="1"/>
            <p:nvPr/>
          </p:nvSpPr>
          <p:spPr>
            <a:xfrm>
              <a:off x="4271453" y="5477301"/>
              <a:ext cx="105778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2019</a:t>
              </a:r>
              <a:endParaRPr lang="zh-CN" altLang="en-US" sz="2000" i="1" dirty="0">
                <a:latin typeface="Times New Roman" panose="02020603050405020304" pitchFamily="18" charset="0"/>
                <a:cs typeface="Times New Roman" panose="02020603050405020304" pitchFamily="18" charset="0"/>
              </a:endParaRPr>
            </a:p>
          </p:txBody>
        </p:sp>
        <p:sp>
          <p:nvSpPr>
            <p:cNvPr id="29" name="文本框 15">
              <a:extLst>
                <a:ext uri="{FF2B5EF4-FFF2-40B4-BE49-F238E27FC236}">
                  <a16:creationId xmlns:a16="http://schemas.microsoft.com/office/drawing/2014/main" id="{69A5743F-001A-9CE6-86EE-2F210FE77F80}"/>
                </a:ext>
              </a:extLst>
            </p:cNvPr>
            <p:cNvSpPr txBox="1"/>
            <p:nvPr/>
          </p:nvSpPr>
          <p:spPr>
            <a:xfrm>
              <a:off x="2031558" y="4930754"/>
              <a:ext cx="1016279" cy="369332"/>
            </a:xfrm>
            <a:prstGeom prst="rect">
              <a:avLst/>
            </a:prstGeom>
            <a:noFill/>
          </p:spPr>
          <p:txBody>
            <a:bodyPr wrap="square" rtlCol="0">
              <a:spAutoFit/>
            </a:bodyPr>
            <a:lstStyle/>
            <a:p>
              <a:pPr algn="ctr"/>
              <a:r>
                <a:rPr kumimoji="1" lang="en-US" altLang="zh-CN" i="1" dirty="0">
                  <a:latin typeface="Times New Roman" panose="02020603050405020304" pitchFamily="18" charset="0"/>
                  <a:cs typeface="Times New Roman" panose="02020603050405020304" pitchFamily="18" charset="0"/>
                </a:rPr>
                <a:t>ISUFE</a:t>
              </a:r>
            </a:p>
          </p:txBody>
        </p:sp>
        <p:sp>
          <p:nvSpPr>
            <p:cNvPr id="30" name="文本框 13">
              <a:extLst>
                <a:ext uri="{FF2B5EF4-FFF2-40B4-BE49-F238E27FC236}">
                  <a16:creationId xmlns:a16="http://schemas.microsoft.com/office/drawing/2014/main" id="{396BED27-A14A-B557-E44D-70624EC6C085}"/>
                </a:ext>
              </a:extLst>
            </p:cNvPr>
            <p:cNvSpPr txBox="1"/>
            <p:nvPr/>
          </p:nvSpPr>
          <p:spPr>
            <a:xfrm>
              <a:off x="1951908" y="4947821"/>
              <a:ext cx="1693745" cy="1169551"/>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kumimoji="1" lang="en-US" altLang="zh-CN" sz="1400" i="1" dirty="0">
                <a:latin typeface="Times New Roman" panose="02020603050405020304" pitchFamily="18" charset="0"/>
                <a:cs typeface="Times New Roman" panose="02020603050405020304" pitchFamily="18" charset="0"/>
              </a:endParaRPr>
            </a:p>
            <a:p>
              <a:pPr marL="128588" indent="-128588">
                <a:buFontTx/>
                <a:buChar char="-"/>
              </a:pPr>
              <a:r>
                <a:rPr kumimoji="1" lang="en-US" altLang="zh-CN" sz="1400" i="1" dirty="0">
                  <a:latin typeface="Times New Roman" panose="02020603050405020304" pitchFamily="18" charset="0"/>
                  <a:cs typeface="Times New Roman" panose="02020603050405020304" pitchFamily="18" charset="0"/>
                </a:rPr>
                <a:t>202752CPUs</a:t>
              </a:r>
            </a:p>
            <a:p>
              <a:pPr marL="128588" indent="-128588">
                <a:buFontTx/>
                <a:buChar char="-"/>
              </a:pPr>
              <a:r>
                <a:rPr kumimoji="1" lang="en-US" altLang="zh-CN" sz="1400" i="1" dirty="0">
                  <a:latin typeface="Times New Roman" panose="02020603050405020304" pitchFamily="18" charset="0"/>
                  <a:cs typeface="Times New Roman" panose="02020603050405020304" pitchFamily="18" charset="0"/>
                </a:rPr>
                <a:t>27648 Tesla V100 </a:t>
              </a:r>
            </a:p>
            <a:p>
              <a:pPr marL="171450" indent="-171450">
                <a:buFontTx/>
                <a:buChar char="-"/>
              </a:pPr>
              <a:r>
                <a:rPr kumimoji="1" lang="en-US" altLang="zh-CN" sz="1400" i="1" dirty="0">
                  <a:latin typeface="Times New Roman" panose="02020603050405020304" pitchFamily="18" charset="0"/>
                  <a:cs typeface="Times New Roman" panose="02020603050405020304" pitchFamily="18" charset="0"/>
                </a:rPr>
                <a:t>416</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err="1">
                  <a:latin typeface="Times New Roman" panose="02020603050405020304" pitchFamily="18" charset="0"/>
                  <a:cs typeface="Times New Roman" panose="02020603050405020304" pitchFamily="18" charset="0"/>
                </a:rPr>
                <a:t>Pflops</a:t>
              </a:r>
              <a:endParaRPr kumimoji="1" lang="en-US" altLang="zh-CN" sz="1400" i="1" dirty="0">
                <a:latin typeface="Times New Roman" panose="02020603050405020304" pitchFamily="18" charset="0"/>
                <a:cs typeface="Times New Roman" panose="02020603050405020304" pitchFamily="18" charset="0"/>
              </a:endParaRPr>
            </a:p>
            <a:p>
              <a:endParaRPr kumimoji="1" lang="en-US" altLang="zh-CN" sz="1400" i="1" dirty="0">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71C20AA2-7AA4-831A-C488-F80E4483F87C}"/>
                </a:ext>
              </a:extLst>
            </p:cNvPr>
            <p:cNvSpPr txBox="1"/>
            <p:nvPr/>
          </p:nvSpPr>
          <p:spPr>
            <a:xfrm>
              <a:off x="5620301" y="5853216"/>
              <a:ext cx="1298869"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2021-2022</a:t>
              </a:r>
              <a:endParaRPr lang="zh-CN" altLang="en-US" sz="2000" i="1" dirty="0">
                <a:latin typeface="Times New Roman" panose="02020603050405020304" pitchFamily="18" charset="0"/>
                <a:cs typeface="Times New Roman" panose="02020603050405020304" pitchFamily="18" charset="0"/>
              </a:endParaRPr>
            </a:p>
          </p:txBody>
        </p:sp>
        <p:sp>
          <p:nvSpPr>
            <p:cNvPr id="33" name="Oval 71">
              <a:extLst>
                <a:ext uri="{FF2B5EF4-FFF2-40B4-BE49-F238E27FC236}">
                  <a16:creationId xmlns:a16="http://schemas.microsoft.com/office/drawing/2014/main" id="{C9FEE4B2-CD74-109C-DBA9-ED36DA375534}"/>
                </a:ext>
              </a:extLst>
            </p:cNvPr>
            <p:cNvSpPr/>
            <p:nvPr/>
          </p:nvSpPr>
          <p:spPr>
            <a:xfrm>
              <a:off x="2100821" y="2662251"/>
              <a:ext cx="213064" cy="213064"/>
            </a:xfrm>
            <a:prstGeom prst="ellipse">
              <a:avLst/>
            </a:prstGeom>
            <a:solidFill>
              <a:srgbClr val="B7ABE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latin typeface="Times New Roman" panose="02020603050405020304" pitchFamily="18" charset="0"/>
                <a:cs typeface="Times New Roman" panose="02020603050405020304" pitchFamily="18" charset="0"/>
              </a:endParaRPr>
            </a:p>
          </p:txBody>
        </p:sp>
        <p:sp>
          <p:nvSpPr>
            <p:cNvPr id="34" name="Oval 74">
              <a:extLst>
                <a:ext uri="{FF2B5EF4-FFF2-40B4-BE49-F238E27FC236}">
                  <a16:creationId xmlns:a16="http://schemas.microsoft.com/office/drawing/2014/main" id="{DE8AA25C-7217-F3A6-ECB4-7E6593F63BB1}"/>
                </a:ext>
              </a:extLst>
            </p:cNvPr>
            <p:cNvSpPr/>
            <p:nvPr/>
          </p:nvSpPr>
          <p:spPr>
            <a:xfrm>
              <a:off x="5116170" y="2957036"/>
              <a:ext cx="213064" cy="213064"/>
            </a:xfrm>
            <a:prstGeom prst="ellipse">
              <a:avLst/>
            </a:prstGeom>
            <a:solidFill>
              <a:srgbClr val="B7ABE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latin typeface="Times New Roman" panose="02020603050405020304" pitchFamily="18" charset="0"/>
                <a:cs typeface="Times New Roman" panose="02020603050405020304" pitchFamily="18" charset="0"/>
              </a:endParaRPr>
            </a:p>
          </p:txBody>
        </p:sp>
        <p:sp>
          <p:nvSpPr>
            <p:cNvPr id="35" name="Oval 77">
              <a:extLst>
                <a:ext uri="{FF2B5EF4-FFF2-40B4-BE49-F238E27FC236}">
                  <a16:creationId xmlns:a16="http://schemas.microsoft.com/office/drawing/2014/main" id="{7106A4FA-0BC7-EBC3-26C8-EBEDEE975B96}"/>
                </a:ext>
              </a:extLst>
            </p:cNvPr>
            <p:cNvSpPr/>
            <p:nvPr/>
          </p:nvSpPr>
          <p:spPr>
            <a:xfrm>
              <a:off x="4657193" y="5050959"/>
              <a:ext cx="213064" cy="213064"/>
            </a:xfrm>
            <a:prstGeom prst="ellipse">
              <a:avLst/>
            </a:prstGeom>
            <a:solidFill>
              <a:srgbClr val="B7ABE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latin typeface="Times New Roman" panose="02020603050405020304" pitchFamily="18" charset="0"/>
                <a:cs typeface="Times New Roman" panose="02020603050405020304" pitchFamily="18" charset="0"/>
              </a:endParaRPr>
            </a:p>
          </p:txBody>
        </p:sp>
        <p:sp>
          <p:nvSpPr>
            <p:cNvPr id="36" name="Oval 78">
              <a:extLst>
                <a:ext uri="{FF2B5EF4-FFF2-40B4-BE49-F238E27FC236}">
                  <a16:creationId xmlns:a16="http://schemas.microsoft.com/office/drawing/2014/main" id="{0F69A261-E6C9-3632-48D0-3301F14773E6}"/>
                </a:ext>
              </a:extLst>
            </p:cNvPr>
            <p:cNvSpPr/>
            <p:nvPr/>
          </p:nvSpPr>
          <p:spPr>
            <a:xfrm>
              <a:off x="5893120" y="5547363"/>
              <a:ext cx="213064" cy="213064"/>
            </a:xfrm>
            <a:prstGeom prst="ellipse">
              <a:avLst/>
            </a:prstGeom>
            <a:solidFill>
              <a:srgbClr val="B7ABE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p>
          </p:txBody>
        </p:sp>
        <p:sp>
          <p:nvSpPr>
            <p:cNvPr id="37" name="5-Point Star 3">
              <a:extLst>
                <a:ext uri="{FF2B5EF4-FFF2-40B4-BE49-F238E27FC236}">
                  <a16:creationId xmlns:a16="http://schemas.microsoft.com/office/drawing/2014/main" id="{79133AF7-68C4-B308-C28B-4B0E3A000010}"/>
                </a:ext>
              </a:extLst>
            </p:cNvPr>
            <p:cNvSpPr/>
            <p:nvPr/>
          </p:nvSpPr>
          <p:spPr>
            <a:xfrm>
              <a:off x="908703" y="2554632"/>
              <a:ext cx="224679" cy="224679"/>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latin typeface="Times New Roman" panose="02020603050405020304" pitchFamily="18" charset="0"/>
                <a:cs typeface="Times New Roman" panose="02020603050405020304" pitchFamily="18" charset="0"/>
              </a:endParaRPr>
            </a:p>
          </p:txBody>
        </p:sp>
        <p:sp>
          <p:nvSpPr>
            <p:cNvPr id="38" name="5-Point Star 80">
              <a:extLst>
                <a:ext uri="{FF2B5EF4-FFF2-40B4-BE49-F238E27FC236}">
                  <a16:creationId xmlns:a16="http://schemas.microsoft.com/office/drawing/2014/main" id="{3128AD47-6057-06EB-731B-71D36A9AE9C0}"/>
                </a:ext>
              </a:extLst>
            </p:cNvPr>
            <p:cNvSpPr/>
            <p:nvPr/>
          </p:nvSpPr>
          <p:spPr>
            <a:xfrm>
              <a:off x="3110369" y="2748101"/>
              <a:ext cx="224679" cy="224679"/>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latin typeface="Times New Roman" panose="02020603050405020304" pitchFamily="18" charset="0"/>
                <a:cs typeface="Times New Roman" panose="02020603050405020304" pitchFamily="18" charset="0"/>
              </a:endParaRPr>
            </a:p>
          </p:txBody>
        </p:sp>
        <p:sp>
          <p:nvSpPr>
            <p:cNvPr id="39" name="5-Point Star 81">
              <a:extLst>
                <a:ext uri="{FF2B5EF4-FFF2-40B4-BE49-F238E27FC236}">
                  <a16:creationId xmlns:a16="http://schemas.microsoft.com/office/drawing/2014/main" id="{C9AAF42C-89EE-6FDD-6423-5DBCB3CEBE96}"/>
                </a:ext>
              </a:extLst>
            </p:cNvPr>
            <p:cNvSpPr/>
            <p:nvPr/>
          </p:nvSpPr>
          <p:spPr>
            <a:xfrm>
              <a:off x="4006410" y="2797210"/>
              <a:ext cx="224679" cy="224679"/>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latin typeface="Times New Roman" panose="02020603050405020304" pitchFamily="18" charset="0"/>
                <a:cs typeface="Times New Roman" panose="02020603050405020304" pitchFamily="18" charset="0"/>
              </a:endParaRPr>
            </a:p>
          </p:txBody>
        </p:sp>
        <p:sp>
          <p:nvSpPr>
            <p:cNvPr id="49" name="Rectangular Callout 11">
              <a:extLst>
                <a:ext uri="{FF2B5EF4-FFF2-40B4-BE49-F238E27FC236}">
                  <a16:creationId xmlns:a16="http://schemas.microsoft.com/office/drawing/2014/main" id="{74A30499-5FBD-DFEC-123F-DCD311761F6B}"/>
                </a:ext>
              </a:extLst>
            </p:cNvPr>
            <p:cNvSpPr/>
            <p:nvPr/>
          </p:nvSpPr>
          <p:spPr>
            <a:xfrm>
              <a:off x="583985" y="1463555"/>
              <a:ext cx="1368662" cy="955869"/>
            </a:xfrm>
            <a:prstGeom prst="wedgeRectCallou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a:latin typeface="Times New Roman" panose="02020603050405020304" pitchFamily="18" charset="0"/>
                <a:cs typeface="Times New Roman" panose="02020603050405020304" pitchFamily="18" charset="0"/>
              </a:endParaRPr>
            </a:p>
          </p:txBody>
        </p:sp>
        <p:sp>
          <p:nvSpPr>
            <p:cNvPr id="50" name="Rectangular Callout 61">
              <a:extLst>
                <a:ext uri="{FF2B5EF4-FFF2-40B4-BE49-F238E27FC236}">
                  <a16:creationId xmlns:a16="http://schemas.microsoft.com/office/drawing/2014/main" id="{04CC9662-8EE8-30F7-83A8-8A6D3CF3C3A5}"/>
                </a:ext>
              </a:extLst>
            </p:cNvPr>
            <p:cNvSpPr/>
            <p:nvPr/>
          </p:nvSpPr>
          <p:spPr>
            <a:xfrm>
              <a:off x="1301833" y="2998038"/>
              <a:ext cx="1368662" cy="822527"/>
            </a:xfrm>
            <a:prstGeom prst="wedgeRectCallout">
              <a:avLst>
                <a:gd name="adj1" fmla="val 18091"/>
                <a:gd name="adj2" fmla="val -60412"/>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a:latin typeface="Times New Roman" panose="02020603050405020304" pitchFamily="18" charset="0"/>
                <a:cs typeface="Times New Roman" panose="02020603050405020304" pitchFamily="18" charset="0"/>
              </a:endParaRPr>
            </a:p>
          </p:txBody>
        </p:sp>
        <p:sp>
          <p:nvSpPr>
            <p:cNvPr id="51" name="Rectangular Callout 63">
              <a:extLst>
                <a:ext uri="{FF2B5EF4-FFF2-40B4-BE49-F238E27FC236}">
                  <a16:creationId xmlns:a16="http://schemas.microsoft.com/office/drawing/2014/main" id="{DB5B7AAB-7771-818B-0321-823EE74B89F4}"/>
                </a:ext>
              </a:extLst>
            </p:cNvPr>
            <p:cNvSpPr/>
            <p:nvPr/>
          </p:nvSpPr>
          <p:spPr>
            <a:xfrm>
              <a:off x="2466555" y="1433774"/>
              <a:ext cx="1369823" cy="1049367"/>
            </a:xfrm>
            <a:prstGeom prst="wedgeRectCallout">
              <a:avLst>
                <a:gd name="adj1" fmla="val 5201"/>
                <a:gd name="adj2" fmla="val 7439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a:latin typeface="Times New Roman" panose="02020603050405020304" pitchFamily="18" charset="0"/>
                <a:cs typeface="Times New Roman" panose="02020603050405020304" pitchFamily="18" charset="0"/>
              </a:endParaRPr>
            </a:p>
          </p:txBody>
        </p:sp>
        <p:sp>
          <p:nvSpPr>
            <p:cNvPr id="52" name="Rectangular Callout 64">
              <a:extLst>
                <a:ext uri="{FF2B5EF4-FFF2-40B4-BE49-F238E27FC236}">
                  <a16:creationId xmlns:a16="http://schemas.microsoft.com/office/drawing/2014/main" id="{0E7B279B-147F-7A49-C6CB-A2D89D672783}"/>
                </a:ext>
              </a:extLst>
            </p:cNvPr>
            <p:cNvSpPr/>
            <p:nvPr/>
          </p:nvSpPr>
          <p:spPr>
            <a:xfrm>
              <a:off x="5567469" y="1444340"/>
              <a:ext cx="1368662" cy="1094138"/>
            </a:xfrm>
            <a:prstGeom prst="wedgeRectCallout">
              <a:avLst>
                <a:gd name="adj1" fmla="val -70795"/>
                <a:gd name="adj2" fmla="val 93211"/>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a:latin typeface="Times New Roman" panose="02020603050405020304" pitchFamily="18" charset="0"/>
                <a:cs typeface="Times New Roman" panose="02020603050405020304" pitchFamily="18" charset="0"/>
              </a:endParaRPr>
            </a:p>
          </p:txBody>
        </p:sp>
        <p:sp>
          <p:nvSpPr>
            <p:cNvPr id="54" name="Rectangular Callout 66">
              <a:extLst>
                <a:ext uri="{FF2B5EF4-FFF2-40B4-BE49-F238E27FC236}">
                  <a16:creationId xmlns:a16="http://schemas.microsoft.com/office/drawing/2014/main" id="{9DC771F8-AD74-A163-4F22-1EFB8F94E9E6}"/>
                </a:ext>
              </a:extLst>
            </p:cNvPr>
            <p:cNvSpPr/>
            <p:nvPr/>
          </p:nvSpPr>
          <p:spPr>
            <a:xfrm>
              <a:off x="5385828" y="4290362"/>
              <a:ext cx="1829035" cy="1139758"/>
            </a:xfrm>
            <a:prstGeom prst="wedgeRectCallout">
              <a:avLst>
                <a:gd name="adj1" fmla="val -6036"/>
                <a:gd name="adj2" fmla="val 6256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a:latin typeface="Times New Roman" panose="02020603050405020304" pitchFamily="18" charset="0"/>
                <a:cs typeface="Times New Roman" panose="02020603050405020304" pitchFamily="18" charset="0"/>
              </a:endParaRPr>
            </a:p>
          </p:txBody>
        </p:sp>
        <p:sp>
          <p:nvSpPr>
            <p:cNvPr id="55" name="Rectangular Callout 67">
              <a:extLst>
                <a:ext uri="{FF2B5EF4-FFF2-40B4-BE49-F238E27FC236}">
                  <a16:creationId xmlns:a16="http://schemas.microsoft.com/office/drawing/2014/main" id="{700B117F-8D38-CAD4-ECC9-704CC0772EFD}"/>
                </a:ext>
              </a:extLst>
            </p:cNvPr>
            <p:cNvSpPr/>
            <p:nvPr/>
          </p:nvSpPr>
          <p:spPr>
            <a:xfrm>
              <a:off x="7532331" y="4262485"/>
              <a:ext cx="1641964" cy="1178608"/>
            </a:xfrm>
            <a:prstGeom prst="wedgeRectCallout">
              <a:avLst>
                <a:gd name="adj1" fmla="val -21843"/>
                <a:gd name="adj2" fmla="val 65605"/>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a:p>
          </p:txBody>
        </p:sp>
        <p:sp>
          <p:nvSpPr>
            <p:cNvPr id="56" name="Rectangular Callout 68">
              <a:extLst>
                <a:ext uri="{FF2B5EF4-FFF2-40B4-BE49-F238E27FC236}">
                  <a16:creationId xmlns:a16="http://schemas.microsoft.com/office/drawing/2014/main" id="{CE7ED4D6-3F4A-F5FE-14AD-DC012661326D}"/>
                </a:ext>
              </a:extLst>
            </p:cNvPr>
            <p:cNvSpPr/>
            <p:nvPr/>
          </p:nvSpPr>
          <p:spPr>
            <a:xfrm>
              <a:off x="4030775" y="1433774"/>
              <a:ext cx="1424248" cy="1104703"/>
            </a:xfrm>
            <a:prstGeom prst="wedgeRectCallout">
              <a:avLst>
                <a:gd name="adj1" fmla="val -33033"/>
                <a:gd name="adj2" fmla="val 76259"/>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a:latin typeface="Times New Roman" panose="02020603050405020304" pitchFamily="18" charset="0"/>
                <a:cs typeface="Times New Roman" panose="02020603050405020304" pitchFamily="18" charset="0"/>
              </a:endParaRPr>
            </a:p>
          </p:txBody>
        </p:sp>
        <p:grpSp>
          <p:nvGrpSpPr>
            <p:cNvPr id="2" name="组合 1">
              <a:extLst>
                <a:ext uri="{FF2B5EF4-FFF2-40B4-BE49-F238E27FC236}">
                  <a16:creationId xmlns:a16="http://schemas.microsoft.com/office/drawing/2014/main" id="{BF3D3E0F-C60C-D879-2D1D-C37B1C5C9B73}"/>
                </a:ext>
              </a:extLst>
            </p:cNvPr>
            <p:cNvGrpSpPr/>
            <p:nvPr/>
          </p:nvGrpSpPr>
          <p:grpSpPr>
            <a:xfrm>
              <a:off x="1964928" y="3596340"/>
              <a:ext cx="4361998" cy="1269893"/>
              <a:chOff x="-391" y="4464997"/>
              <a:chExt cx="4361998" cy="1269893"/>
            </a:xfrm>
          </p:grpSpPr>
          <p:sp>
            <p:nvSpPr>
              <p:cNvPr id="21" name="文本框 20">
                <a:extLst>
                  <a:ext uri="{FF2B5EF4-FFF2-40B4-BE49-F238E27FC236}">
                    <a16:creationId xmlns:a16="http://schemas.microsoft.com/office/drawing/2014/main" id="{7BFA8B06-7ACC-EE84-FB34-31419441A68D}"/>
                  </a:ext>
                </a:extLst>
              </p:cNvPr>
              <p:cNvSpPr txBox="1"/>
              <p:nvPr/>
            </p:nvSpPr>
            <p:spPr>
              <a:xfrm>
                <a:off x="3582642" y="4483258"/>
                <a:ext cx="778965"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2018</a:t>
                </a:r>
                <a:endParaRPr lang="zh-CN" altLang="en-US" sz="2000" i="1" dirty="0">
                  <a:latin typeface="Times New Roman" panose="02020603050405020304" pitchFamily="18" charset="0"/>
                  <a:cs typeface="Times New Roman" panose="02020603050405020304" pitchFamily="18" charset="0"/>
                </a:endParaRPr>
              </a:p>
            </p:txBody>
          </p:sp>
          <p:sp>
            <p:nvSpPr>
              <p:cNvPr id="26" name="文本框 15">
                <a:extLst>
                  <a:ext uri="{FF2B5EF4-FFF2-40B4-BE49-F238E27FC236}">
                    <a16:creationId xmlns:a16="http://schemas.microsoft.com/office/drawing/2014/main" id="{C7F85F7D-9F4C-D4DA-B2C6-E716ED940871}"/>
                  </a:ext>
                </a:extLst>
              </p:cNvPr>
              <p:cNvSpPr txBox="1"/>
              <p:nvPr/>
            </p:nvSpPr>
            <p:spPr>
              <a:xfrm>
                <a:off x="1235170" y="4481337"/>
                <a:ext cx="1175806" cy="369332"/>
              </a:xfrm>
              <a:prstGeom prst="rect">
                <a:avLst/>
              </a:prstGeom>
              <a:noFill/>
            </p:spPr>
            <p:txBody>
              <a:bodyPr wrap="square" rtlCol="0">
                <a:spAutoFit/>
              </a:bodyPr>
              <a:lstStyle/>
              <a:p>
                <a:pPr algn="ctr"/>
                <a:r>
                  <a:rPr kumimoji="1" lang="en-US" altLang="zh-CN" i="1" dirty="0">
                    <a:latin typeface="Times New Roman" panose="02020603050405020304" pitchFamily="18" charset="0"/>
                    <a:cs typeface="Times New Roman" panose="02020603050405020304" pitchFamily="18" charset="0"/>
                  </a:rPr>
                  <a:t>MOTHRA</a:t>
                </a:r>
              </a:p>
            </p:txBody>
          </p:sp>
          <p:sp>
            <p:nvSpPr>
              <p:cNvPr id="27" name="文本框 13">
                <a:extLst>
                  <a:ext uri="{FF2B5EF4-FFF2-40B4-BE49-F238E27FC236}">
                    <a16:creationId xmlns:a16="http://schemas.microsoft.com/office/drawing/2014/main" id="{0D013A73-E950-7001-5317-3FB21593D0B7}"/>
                  </a:ext>
                </a:extLst>
              </p:cNvPr>
              <p:cNvSpPr txBox="1"/>
              <p:nvPr/>
            </p:nvSpPr>
            <p:spPr>
              <a:xfrm>
                <a:off x="1215325" y="4565339"/>
                <a:ext cx="2004159" cy="1169551"/>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kumimoji="1" lang="en-US" altLang="zh-CN" sz="1400" i="1" dirty="0">
                  <a:latin typeface="Times New Roman" panose="02020603050405020304" pitchFamily="18" charset="0"/>
                  <a:cs typeface="Times New Roman" panose="02020603050405020304" pitchFamily="18" charset="0"/>
                </a:endParaRPr>
              </a:p>
              <a:p>
                <a:pPr marL="128588" indent="-128588">
                  <a:buFontTx/>
                  <a:buChar char="-"/>
                </a:pPr>
                <a:r>
                  <a:rPr kumimoji="1" lang="en-US" altLang="zh-CN" sz="1400" i="1" dirty="0">
                    <a:latin typeface="Times New Roman" panose="02020603050405020304" pitchFamily="18" charset="0"/>
                    <a:cs typeface="Times New Roman" panose="02020603050405020304" pitchFamily="18" charset="0"/>
                  </a:rPr>
                  <a:t>202752CPUs</a:t>
                </a:r>
              </a:p>
              <a:p>
                <a:pPr marL="128588" indent="-128588">
                  <a:buFontTx/>
                  <a:buChar char="-"/>
                </a:pPr>
                <a:r>
                  <a:rPr kumimoji="1" lang="en-US" altLang="zh-CN" sz="1400" i="1" dirty="0">
                    <a:latin typeface="Times New Roman" panose="02020603050405020304" pitchFamily="18" charset="0"/>
                    <a:cs typeface="Times New Roman" panose="02020603050405020304" pitchFamily="18" charset="0"/>
                  </a:rPr>
                  <a:t>27648 V100</a:t>
                </a:r>
              </a:p>
              <a:p>
                <a:pPr marL="128588" indent="-128588">
                  <a:buFontTx/>
                  <a:buChar char="-"/>
                </a:pPr>
                <a:r>
                  <a:rPr kumimoji="1" lang="en-US" altLang="zh-CN" sz="1400" i="1" dirty="0">
                    <a:latin typeface="Times New Roman" panose="02020603050405020304" pitchFamily="18" charset="0"/>
                    <a:cs typeface="Times New Roman" panose="02020603050405020304" pitchFamily="18" charset="0"/>
                  </a:rPr>
                  <a:t>33.2Pflops</a:t>
                </a:r>
              </a:p>
              <a:p>
                <a:pPr marL="128588" indent="-128588">
                  <a:buFontTx/>
                  <a:buChar char="-"/>
                </a:pPr>
                <a:r>
                  <a:rPr kumimoji="1" lang="en-US" altLang="zh-CN" sz="1400" i="1" dirty="0">
                    <a:latin typeface="Times New Roman" panose="02020603050405020304" pitchFamily="18" charset="0"/>
                    <a:cs typeface="Times New Roman" panose="02020603050405020304" pitchFamily="18" charset="0"/>
                  </a:rPr>
                  <a:t>75 billion grids</a:t>
                </a:r>
              </a:p>
            </p:txBody>
          </p:sp>
          <p:sp>
            <p:nvSpPr>
              <p:cNvPr id="40" name="5-Point Star 82">
                <a:extLst>
                  <a:ext uri="{FF2B5EF4-FFF2-40B4-BE49-F238E27FC236}">
                    <a16:creationId xmlns:a16="http://schemas.microsoft.com/office/drawing/2014/main" id="{6AA825C0-73DC-8B34-3FAA-78D1B209B1D5}"/>
                  </a:ext>
                </a:extLst>
              </p:cNvPr>
              <p:cNvSpPr/>
              <p:nvPr/>
            </p:nvSpPr>
            <p:spPr>
              <a:xfrm>
                <a:off x="3762076" y="4862937"/>
                <a:ext cx="266045" cy="223349"/>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latin typeface="Times New Roman" panose="02020603050405020304" pitchFamily="18" charset="0"/>
                  <a:cs typeface="Times New Roman" panose="02020603050405020304" pitchFamily="18" charset="0"/>
                </a:endParaRPr>
              </a:p>
            </p:txBody>
          </p:sp>
          <p:sp>
            <p:nvSpPr>
              <p:cNvPr id="57" name="Rectangular Callout 69">
                <a:extLst>
                  <a:ext uri="{FF2B5EF4-FFF2-40B4-BE49-F238E27FC236}">
                    <a16:creationId xmlns:a16="http://schemas.microsoft.com/office/drawing/2014/main" id="{721F6DF7-9464-F3E7-448E-43607C27BDBF}"/>
                  </a:ext>
                </a:extLst>
              </p:cNvPr>
              <p:cNvSpPr/>
              <p:nvPr/>
            </p:nvSpPr>
            <p:spPr>
              <a:xfrm>
                <a:off x="1133382" y="4464997"/>
                <a:ext cx="1679309" cy="1240172"/>
              </a:xfrm>
              <a:prstGeom prst="wedgeRectCallout">
                <a:avLst>
                  <a:gd name="adj1" fmla="val 104034"/>
                  <a:gd name="adj2" fmla="val -6686"/>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a:latin typeface="Times New Roman" panose="02020603050405020304" pitchFamily="18" charset="0"/>
                  <a:cs typeface="Times New Roman" panose="02020603050405020304" pitchFamily="18" charset="0"/>
                </a:endParaRPr>
              </a:p>
            </p:txBody>
          </p:sp>
          <p:sp>
            <p:nvSpPr>
              <p:cNvPr id="61" name="TextBox 16">
                <a:extLst>
                  <a:ext uri="{FF2B5EF4-FFF2-40B4-BE49-F238E27FC236}">
                    <a16:creationId xmlns:a16="http://schemas.microsoft.com/office/drawing/2014/main" id="{D74669A4-6D2D-B2C7-A503-5AA4858E4E53}"/>
                  </a:ext>
                </a:extLst>
              </p:cNvPr>
              <p:cNvSpPr txBox="1"/>
              <p:nvPr/>
            </p:nvSpPr>
            <p:spPr>
              <a:xfrm>
                <a:off x="-391" y="5207962"/>
                <a:ext cx="1175322" cy="461665"/>
              </a:xfrm>
              <a:prstGeom prst="rect">
                <a:avLst/>
              </a:prstGeom>
              <a:noFill/>
            </p:spPr>
            <p:txBody>
              <a:bodyPr wrap="none" rtlCol="0">
                <a:spAutoFit/>
              </a:bodyPr>
              <a:lstStyle/>
              <a:p>
                <a:r>
                  <a:rPr kumimoji="1" lang="en-US" altLang="zh-CN" sz="2400" b="1" i="1" u="sng" dirty="0">
                    <a:latin typeface="Times New Roman" panose="02020603050405020304" pitchFamily="18" charset="0"/>
                    <a:cs typeface="Times New Roman" panose="02020603050405020304" pitchFamily="18" charset="0"/>
                  </a:rPr>
                  <a:t>Summit</a:t>
                </a:r>
                <a:endParaRPr lang="x-none" sz="2400" b="1" i="1" u="sng" dirty="0"/>
              </a:p>
            </p:txBody>
          </p:sp>
        </p:grpSp>
        <p:sp>
          <p:nvSpPr>
            <p:cNvPr id="62" name="Rectangle 17">
              <a:extLst>
                <a:ext uri="{FF2B5EF4-FFF2-40B4-BE49-F238E27FC236}">
                  <a16:creationId xmlns:a16="http://schemas.microsoft.com/office/drawing/2014/main" id="{ADE71E1B-9AD1-2E05-3D5D-0F53EED48AC8}"/>
                </a:ext>
              </a:extLst>
            </p:cNvPr>
            <p:cNvSpPr/>
            <p:nvPr/>
          </p:nvSpPr>
          <p:spPr>
            <a:xfrm>
              <a:off x="1035945" y="3759048"/>
              <a:ext cx="1441420" cy="461665"/>
            </a:xfrm>
            <a:prstGeom prst="rect">
              <a:avLst/>
            </a:prstGeom>
          </p:spPr>
          <p:txBody>
            <a:bodyPr wrap="none">
              <a:spAutoFit/>
            </a:bodyPr>
            <a:lstStyle/>
            <a:p>
              <a:r>
                <a:rPr kumimoji="1" lang="en-US" altLang="zh-CN" sz="2400" b="1" i="1" u="sng" dirty="0">
                  <a:latin typeface="Times New Roman" panose="02020603050405020304" pitchFamily="18" charset="0"/>
                  <a:cs typeface="Times New Roman" panose="02020603050405020304" pitchFamily="18" charset="0"/>
                </a:rPr>
                <a:t>Cray</a:t>
              </a:r>
              <a:r>
                <a:rPr kumimoji="1" lang="zh-CN" altLang="en-US" sz="2400" b="1" i="1" u="sng" dirty="0">
                  <a:latin typeface="Times New Roman" panose="02020603050405020304" pitchFamily="18" charset="0"/>
                  <a:cs typeface="Times New Roman" panose="02020603050405020304" pitchFamily="18" charset="0"/>
                </a:rPr>
                <a:t> </a:t>
              </a:r>
              <a:r>
                <a:rPr kumimoji="1" lang="en-US" altLang="zh-CN" sz="2400" b="1" i="1" u="sng" dirty="0">
                  <a:latin typeface="Times New Roman" panose="02020603050405020304" pitchFamily="18" charset="0"/>
                  <a:cs typeface="Times New Roman" panose="02020603050405020304" pitchFamily="18" charset="0"/>
                </a:rPr>
                <a:t>XK6</a:t>
              </a:r>
            </a:p>
          </p:txBody>
        </p:sp>
        <p:sp>
          <p:nvSpPr>
            <p:cNvPr id="65" name="TextBox 20">
              <a:extLst>
                <a:ext uri="{FF2B5EF4-FFF2-40B4-BE49-F238E27FC236}">
                  <a16:creationId xmlns:a16="http://schemas.microsoft.com/office/drawing/2014/main" id="{7CE08CC4-CB9E-2690-A9B4-99C1D4B47529}"/>
                </a:ext>
              </a:extLst>
            </p:cNvPr>
            <p:cNvSpPr txBox="1"/>
            <p:nvPr/>
          </p:nvSpPr>
          <p:spPr>
            <a:xfrm>
              <a:off x="2149102" y="5835347"/>
              <a:ext cx="1175322" cy="461665"/>
            </a:xfrm>
            <a:prstGeom prst="rect">
              <a:avLst/>
            </a:prstGeom>
            <a:noFill/>
          </p:spPr>
          <p:txBody>
            <a:bodyPr wrap="none" rtlCol="0">
              <a:spAutoFit/>
            </a:bodyPr>
            <a:lstStyle/>
            <a:p>
              <a:r>
                <a:rPr kumimoji="1" lang="en-US" altLang="zh-CN" sz="2400" b="1" i="1" u="sng" dirty="0">
                  <a:latin typeface="Times New Roman" panose="02020603050405020304" pitchFamily="18" charset="0"/>
                  <a:cs typeface="Times New Roman" panose="02020603050405020304" pitchFamily="18" charset="0"/>
                </a:rPr>
                <a:t>Summit</a:t>
              </a:r>
              <a:endParaRPr lang="x-none" sz="2400" b="1" i="1" u="sng" dirty="0"/>
            </a:p>
          </p:txBody>
        </p:sp>
        <p:grpSp>
          <p:nvGrpSpPr>
            <p:cNvPr id="67" name="组合 66">
              <a:extLst>
                <a:ext uri="{FF2B5EF4-FFF2-40B4-BE49-F238E27FC236}">
                  <a16:creationId xmlns:a16="http://schemas.microsoft.com/office/drawing/2014/main" id="{CC054448-98FF-AE5E-0AEF-566BD8645B51}"/>
                </a:ext>
              </a:extLst>
            </p:cNvPr>
            <p:cNvGrpSpPr/>
            <p:nvPr/>
          </p:nvGrpSpPr>
          <p:grpSpPr>
            <a:xfrm>
              <a:off x="5317386" y="1842356"/>
              <a:ext cx="5587387" cy="1869670"/>
              <a:chOff x="5641847" y="1975088"/>
              <a:chExt cx="5587387" cy="1869670"/>
            </a:xfrm>
          </p:grpSpPr>
          <p:sp>
            <p:nvSpPr>
              <p:cNvPr id="22" name="文本框 21">
                <a:extLst>
                  <a:ext uri="{FF2B5EF4-FFF2-40B4-BE49-F238E27FC236}">
                    <a16:creationId xmlns:a16="http://schemas.microsoft.com/office/drawing/2014/main" id="{A6A22911-2A68-2CDF-67AA-2550C5EFA7C2}"/>
                  </a:ext>
                </a:extLst>
              </p:cNvPr>
              <p:cNvSpPr txBox="1"/>
              <p:nvPr/>
            </p:nvSpPr>
            <p:spPr>
              <a:xfrm>
                <a:off x="5641847" y="3151031"/>
                <a:ext cx="105778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2017</a:t>
                </a:r>
                <a:endParaRPr lang="zh-CN" altLang="en-US" sz="2000" i="1" dirty="0">
                  <a:latin typeface="Times New Roman" panose="02020603050405020304" pitchFamily="18" charset="0"/>
                  <a:cs typeface="Times New Roman" panose="02020603050405020304" pitchFamily="18" charset="0"/>
                </a:endParaRPr>
              </a:p>
            </p:txBody>
          </p:sp>
          <p:sp>
            <p:nvSpPr>
              <p:cNvPr id="23" name="文本框 15">
                <a:extLst>
                  <a:ext uri="{FF2B5EF4-FFF2-40B4-BE49-F238E27FC236}">
                    <a16:creationId xmlns:a16="http://schemas.microsoft.com/office/drawing/2014/main" id="{AA58CBAC-781A-5570-B3FF-6D74C1D7EF25}"/>
                  </a:ext>
                </a:extLst>
              </p:cNvPr>
              <p:cNvSpPr txBox="1"/>
              <p:nvPr/>
            </p:nvSpPr>
            <p:spPr>
              <a:xfrm>
                <a:off x="7292019" y="1975088"/>
                <a:ext cx="1279144" cy="369332"/>
              </a:xfrm>
              <a:prstGeom prst="rect">
                <a:avLst/>
              </a:prstGeom>
              <a:noFill/>
            </p:spPr>
            <p:txBody>
              <a:bodyPr wrap="square" rtlCol="0">
                <a:spAutoFit/>
              </a:bodyPr>
              <a:lstStyle/>
              <a:p>
                <a:pPr algn="ctr"/>
                <a:r>
                  <a:rPr kumimoji="1" lang="en-US" altLang="zh-CN" i="1" dirty="0">
                    <a:latin typeface="Times New Roman" panose="02020603050405020304" pitchFamily="18" charset="0"/>
                    <a:cs typeface="Times New Roman" panose="02020603050405020304" pitchFamily="18" charset="0"/>
                  </a:rPr>
                  <a:t>AWP-ODC</a:t>
                </a:r>
              </a:p>
            </p:txBody>
          </p:sp>
          <p:sp>
            <p:nvSpPr>
              <p:cNvPr id="24" name="文本框 23">
                <a:extLst>
                  <a:ext uri="{FF2B5EF4-FFF2-40B4-BE49-F238E27FC236}">
                    <a16:creationId xmlns:a16="http://schemas.microsoft.com/office/drawing/2014/main" id="{AFA940CA-2CA8-C1B4-040D-AF028B732579}"/>
                  </a:ext>
                </a:extLst>
              </p:cNvPr>
              <p:cNvSpPr txBox="1"/>
              <p:nvPr/>
            </p:nvSpPr>
            <p:spPr>
              <a:xfrm>
                <a:off x="7473607" y="2249477"/>
                <a:ext cx="954917" cy="300082"/>
              </a:xfrm>
              <a:prstGeom prst="rect">
                <a:avLst/>
              </a:prstGeom>
              <a:noFill/>
            </p:spPr>
            <p:txBody>
              <a:bodyPr wrap="square" rtlCol="0">
                <a:spAutoFit/>
              </a:bodyPr>
              <a:lstStyle/>
              <a:p>
                <a:r>
                  <a:rPr lang="en-US" altLang="zh-CN" sz="1350" i="1" dirty="0">
                    <a:latin typeface="Times New Roman" panose="02020603050405020304" pitchFamily="18" charset="0"/>
                    <a:cs typeface="Times New Roman" panose="02020603050405020304" pitchFamily="18" charset="0"/>
                  </a:rPr>
                  <a:t>non-linear</a:t>
                </a:r>
                <a:endParaRPr lang="zh-CN" altLang="en-US" sz="1350" i="1" dirty="0">
                  <a:latin typeface="Times New Roman" panose="02020603050405020304" pitchFamily="18" charset="0"/>
                  <a:cs typeface="Times New Roman" panose="02020603050405020304" pitchFamily="18" charset="0"/>
                </a:endParaRPr>
              </a:p>
            </p:txBody>
          </p:sp>
          <p:sp>
            <p:nvSpPr>
              <p:cNvPr id="25" name="文本框 13">
                <a:extLst>
                  <a:ext uri="{FF2B5EF4-FFF2-40B4-BE49-F238E27FC236}">
                    <a16:creationId xmlns:a16="http://schemas.microsoft.com/office/drawing/2014/main" id="{F14A1E15-7C92-B2E1-CB06-573F7FA8CA9E}"/>
                  </a:ext>
                </a:extLst>
              </p:cNvPr>
              <p:cNvSpPr txBox="1"/>
              <p:nvPr/>
            </p:nvSpPr>
            <p:spPr>
              <a:xfrm>
                <a:off x="7310360" y="2512870"/>
                <a:ext cx="1601570" cy="954107"/>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400" i="1" dirty="0">
                    <a:latin typeface="Times New Roman" panose="02020603050405020304" pitchFamily="18" charset="0"/>
                    <a:cs typeface="Times New Roman" panose="02020603050405020304" pitchFamily="18" charset="0"/>
                  </a:rPr>
                  <a:t>-</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10,million</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cores</a:t>
                </a:r>
              </a:p>
              <a:p>
                <a:r>
                  <a:rPr lang="en-US" altLang="zh-CN" sz="1400" i="1" dirty="0">
                    <a:latin typeface="Times New Roman" panose="02020603050405020304" pitchFamily="18" charset="0"/>
                    <a:cs typeface="Times New Roman" panose="02020603050405020304" pitchFamily="18" charset="0"/>
                  </a:rPr>
                  <a:t>-</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SW26010</a:t>
                </a:r>
              </a:p>
              <a:p>
                <a:r>
                  <a:rPr lang="en-US" altLang="zh-CN" sz="1400" i="1" dirty="0">
                    <a:latin typeface="Times New Roman" panose="02020603050405020304" pitchFamily="18" charset="0"/>
                    <a:cs typeface="Times New Roman" panose="02020603050405020304" pitchFamily="18" charset="0"/>
                  </a:rPr>
                  <a:t>-</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18.9</a:t>
                </a:r>
                <a:r>
                  <a:rPr lang="zh-CN" altLang="en-US" sz="1400" i="1" dirty="0">
                    <a:latin typeface="Times New Roman" panose="02020603050405020304" pitchFamily="18" charset="0"/>
                    <a:cs typeface="Times New Roman" panose="02020603050405020304" pitchFamily="18" charset="0"/>
                  </a:rPr>
                  <a:t> </a:t>
                </a:r>
                <a:r>
                  <a:rPr lang="en-US" altLang="zh-CN" sz="1400" i="1" dirty="0" err="1">
                    <a:latin typeface="Times New Roman" panose="02020603050405020304" pitchFamily="18" charset="0"/>
                    <a:cs typeface="Times New Roman" panose="02020603050405020304" pitchFamily="18" charset="0"/>
                  </a:rPr>
                  <a:t>Pflops</a:t>
                </a:r>
                <a:endParaRPr lang="en-US" altLang="zh-CN" sz="1400" i="1" dirty="0">
                  <a:latin typeface="Times New Roman" panose="02020603050405020304" pitchFamily="18" charset="0"/>
                  <a:cs typeface="Times New Roman" panose="02020603050405020304" pitchFamily="18" charset="0"/>
                </a:endParaRPr>
              </a:p>
              <a:p>
                <a:r>
                  <a:rPr lang="en-US" altLang="zh-CN" sz="1400" i="1" dirty="0">
                    <a:latin typeface="Times New Roman" panose="02020603050405020304" pitchFamily="18" charset="0"/>
                    <a:cs typeface="Times New Roman" panose="02020603050405020304" pitchFamily="18" charset="0"/>
                  </a:rPr>
                  <a:t>-7.8 trillion grids</a:t>
                </a:r>
              </a:p>
            </p:txBody>
          </p:sp>
          <p:sp>
            <p:nvSpPr>
              <p:cNvPr id="53" name="Rectangular Callout 65">
                <a:extLst>
                  <a:ext uri="{FF2B5EF4-FFF2-40B4-BE49-F238E27FC236}">
                    <a16:creationId xmlns:a16="http://schemas.microsoft.com/office/drawing/2014/main" id="{60D7DC5B-88EB-D303-FC58-74A7C68CCADC}"/>
                  </a:ext>
                </a:extLst>
              </p:cNvPr>
              <p:cNvSpPr/>
              <p:nvPr/>
            </p:nvSpPr>
            <p:spPr>
              <a:xfrm>
                <a:off x="7364532" y="1981127"/>
                <a:ext cx="1368662" cy="1522496"/>
              </a:xfrm>
              <a:prstGeom prst="wedgeRectCallout">
                <a:avLst>
                  <a:gd name="adj1" fmla="val -96128"/>
                  <a:gd name="adj2" fmla="val 3205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a:latin typeface="Times New Roman" panose="02020603050405020304" pitchFamily="18" charset="0"/>
                  <a:cs typeface="Times New Roman" panose="02020603050405020304" pitchFamily="18" charset="0"/>
                </a:endParaRPr>
              </a:p>
            </p:txBody>
          </p:sp>
          <p:sp>
            <p:nvSpPr>
              <p:cNvPr id="64" name="TextBox 19">
                <a:extLst>
                  <a:ext uri="{FF2B5EF4-FFF2-40B4-BE49-F238E27FC236}">
                    <a16:creationId xmlns:a16="http://schemas.microsoft.com/office/drawing/2014/main" id="{BCFF26F6-3F7A-74A0-C82C-82FBF3C4EC4B}"/>
                  </a:ext>
                </a:extLst>
              </p:cNvPr>
              <p:cNvSpPr txBox="1"/>
              <p:nvPr/>
            </p:nvSpPr>
            <p:spPr>
              <a:xfrm>
                <a:off x="8706812" y="2644429"/>
                <a:ext cx="2522422" cy="1200329"/>
              </a:xfrm>
              <a:prstGeom prst="rect">
                <a:avLst/>
              </a:prstGeom>
              <a:noFill/>
            </p:spPr>
            <p:txBody>
              <a:bodyPr wrap="none" rtlCol="0">
                <a:spAutoFit/>
              </a:bodyPr>
              <a:lstStyle/>
              <a:p>
                <a:r>
                  <a:rPr lang="en-US" altLang="zh-CN" sz="2400" b="1" i="1" u="sng" dirty="0">
                    <a:solidFill>
                      <a:srgbClr val="7030A0"/>
                    </a:solidFill>
                    <a:latin typeface="Times New Roman" panose="02020603050405020304" pitchFamily="18" charset="0"/>
                    <a:cs typeface="Times New Roman" panose="02020603050405020304" pitchFamily="18" charset="0"/>
                  </a:rPr>
                  <a:t>Sunway </a:t>
                </a:r>
              </a:p>
              <a:p>
                <a:r>
                  <a:rPr lang="en-US" altLang="zh-CN" sz="2400" b="1" i="1" u="sng" dirty="0" err="1">
                    <a:solidFill>
                      <a:srgbClr val="7030A0"/>
                    </a:solidFill>
                    <a:latin typeface="Times New Roman" panose="02020603050405020304" pitchFamily="18" charset="0"/>
                    <a:cs typeface="Times New Roman" panose="02020603050405020304" pitchFamily="18" charset="0"/>
                  </a:rPr>
                  <a:t>TaihuLight</a:t>
                </a:r>
                <a:r>
                  <a:rPr lang="en-US" altLang="zh-CN" sz="2400" b="1" i="1" u="sng" dirty="0">
                    <a:solidFill>
                      <a:srgbClr val="7030A0"/>
                    </a:solidFill>
                    <a:latin typeface="Times New Roman" panose="02020603050405020304" pitchFamily="18" charset="0"/>
                    <a:cs typeface="Times New Roman" panose="02020603050405020304" pitchFamily="18" charset="0"/>
                  </a:rPr>
                  <a:t> system</a:t>
                </a:r>
              </a:p>
              <a:p>
                <a:endParaRPr lang="x-none" sz="2400" b="1" i="1" u="sng" dirty="0">
                  <a:solidFill>
                    <a:srgbClr val="7030A0"/>
                  </a:solidFill>
                </a:endParaRPr>
              </a:p>
            </p:txBody>
          </p:sp>
          <p:sp>
            <p:nvSpPr>
              <p:cNvPr id="41" name="5-Point Star 83">
                <a:extLst>
                  <a:ext uri="{FF2B5EF4-FFF2-40B4-BE49-F238E27FC236}">
                    <a16:creationId xmlns:a16="http://schemas.microsoft.com/office/drawing/2014/main" id="{20C4B467-4B5B-FCBB-E2FF-0FB85EE09237}"/>
                  </a:ext>
                </a:extLst>
              </p:cNvPr>
              <p:cNvSpPr/>
              <p:nvPr/>
            </p:nvSpPr>
            <p:spPr>
              <a:xfrm>
                <a:off x="6407595" y="3170109"/>
                <a:ext cx="267766" cy="25714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latin typeface="Times New Roman" panose="02020603050405020304" pitchFamily="18" charset="0"/>
                  <a:cs typeface="Times New Roman" panose="02020603050405020304" pitchFamily="18" charset="0"/>
                </a:endParaRPr>
              </a:p>
            </p:txBody>
          </p:sp>
        </p:grpSp>
        <p:sp>
          <p:nvSpPr>
            <p:cNvPr id="3" name="Rectangular Callout 69">
              <a:extLst>
                <a:ext uri="{FF2B5EF4-FFF2-40B4-BE49-F238E27FC236}">
                  <a16:creationId xmlns:a16="http://schemas.microsoft.com/office/drawing/2014/main" id="{51CA5674-7371-2E7F-67A9-7C2E94BBB011}"/>
                </a:ext>
              </a:extLst>
            </p:cNvPr>
            <p:cNvSpPr/>
            <p:nvPr/>
          </p:nvSpPr>
          <p:spPr>
            <a:xfrm>
              <a:off x="1986164" y="4904034"/>
              <a:ext cx="1679309" cy="997102"/>
            </a:xfrm>
            <a:prstGeom prst="wedgeRectCallout">
              <a:avLst>
                <a:gd name="adj1" fmla="val 104034"/>
                <a:gd name="adj2" fmla="val -2855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a:latin typeface="Times New Roman" panose="02020603050405020304" pitchFamily="18" charset="0"/>
                <a:cs typeface="Times New Roman" panose="02020603050405020304" pitchFamily="18" charset="0"/>
              </a:endParaRPr>
            </a:p>
          </p:txBody>
        </p:sp>
        <p:sp>
          <p:nvSpPr>
            <p:cNvPr id="66" name="Oval 78">
              <a:extLst>
                <a:ext uri="{FF2B5EF4-FFF2-40B4-BE49-F238E27FC236}">
                  <a16:creationId xmlns:a16="http://schemas.microsoft.com/office/drawing/2014/main" id="{A51C9A7D-A9DF-0018-DB51-8365BDDA1857}"/>
                </a:ext>
              </a:extLst>
            </p:cNvPr>
            <p:cNvSpPr/>
            <p:nvPr/>
          </p:nvSpPr>
          <p:spPr>
            <a:xfrm>
              <a:off x="6490749" y="5589798"/>
              <a:ext cx="213064" cy="213064"/>
            </a:xfrm>
            <a:prstGeom prst="ellipse">
              <a:avLst/>
            </a:prstGeom>
            <a:solidFill>
              <a:srgbClr val="B7ABE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p>
          </p:txBody>
        </p:sp>
        <p:sp>
          <p:nvSpPr>
            <p:cNvPr id="69" name="TextBox 20">
              <a:extLst>
                <a:ext uri="{FF2B5EF4-FFF2-40B4-BE49-F238E27FC236}">
                  <a16:creationId xmlns:a16="http://schemas.microsoft.com/office/drawing/2014/main" id="{FED40AE3-49E0-EC51-28D7-FCB3AC96FEA6}"/>
                </a:ext>
              </a:extLst>
            </p:cNvPr>
            <p:cNvSpPr txBox="1"/>
            <p:nvPr/>
          </p:nvSpPr>
          <p:spPr>
            <a:xfrm>
              <a:off x="5385828" y="6065280"/>
              <a:ext cx="1194558" cy="461665"/>
            </a:xfrm>
            <a:prstGeom prst="rect">
              <a:avLst/>
            </a:prstGeom>
            <a:noFill/>
          </p:spPr>
          <p:txBody>
            <a:bodyPr wrap="none" rtlCol="0">
              <a:spAutoFit/>
            </a:bodyPr>
            <a:lstStyle/>
            <a:p>
              <a:r>
                <a:rPr kumimoji="1" lang="en-US" sz="2400" b="1" i="1" u="sng" dirty="0" err="1">
                  <a:latin typeface="Times New Roman" panose="02020603050405020304" pitchFamily="18" charset="0"/>
                  <a:cs typeface="Times New Roman" panose="02020603050405020304" pitchFamily="18" charset="0"/>
                </a:rPr>
                <a:t>Fugaku</a:t>
              </a:r>
              <a:endParaRPr lang="x-none" sz="2400" b="1" i="1" u="sng" dirty="0"/>
            </a:p>
          </p:txBody>
        </p:sp>
        <p:sp>
          <p:nvSpPr>
            <p:cNvPr id="70" name="文本框 69">
              <a:extLst>
                <a:ext uri="{FF2B5EF4-FFF2-40B4-BE49-F238E27FC236}">
                  <a16:creationId xmlns:a16="http://schemas.microsoft.com/office/drawing/2014/main" id="{8A6B6767-F63F-BC0F-8349-11E54C489EE9}"/>
                </a:ext>
              </a:extLst>
            </p:cNvPr>
            <p:cNvSpPr txBox="1"/>
            <p:nvPr/>
          </p:nvSpPr>
          <p:spPr>
            <a:xfrm>
              <a:off x="5424774" y="4262485"/>
              <a:ext cx="954917" cy="369332"/>
            </a:xfrm>
            <a:prstGeom prst="rect">
              <a:avLst/>
            </a:prstGeom>
            <a:noFill/>
          </p:spPr>
          <p:txBody>
            <a:bodyPr wrap="square" rtlCol="0">
              <a:spAutoFit/>
            </a:bodyPr>
            <a:lstStyle/>
            <a:p>
              <a:r>
                <a:rPr lang="en-US" altLang="zh-CN" i="1" dirty="0">
                  <a:latin typeface="Times New Roman" panose="02020603050405020304" pitchFamily="18" charset="0"/>
                  <a:cs typeface="Times New Roman" panose="02020603050405020304" pitchFamily="18" charset="0"/>
                </a:rPr>
                <a:t>AEGIS</a:t>
              </a:r>
              <a:endParaRPr lang="zh-CN" altLang="en-US" sz="1600" i="1" dirty="0">
                <a:latin typeface="Times New Roman" panose="02020603050405020304" pitchFamily="18" charset="0"/>
                <a:cs typeface="Times New Roman" panose="02020603050405020304" pitchFamily="18" charset="0"/>
              </a:endParaRPr>
            </a:p>
          </p:txBody>
        </p:sp>
        <p:sp>
          <p:nvSpPr>
            <p:cNvPr id="71" name="文本框 13">
              <a:extLst>
                <a:ext uri="{FF2B5EF4-FFF2-40B4-BE49-F238E27FC236}">
                  <a16:creationId xmlns:a16="http://schemas.microsoft.com/office/drawing/2014/main" id="{D04C72BC-2929-E349-452F-5839BA0C522C}"/>
                </a:ext>
              </a:extLst>
            </p:cNvPr>
            <p:cNvSpPr txBox="1"/>
            <p:nvPr/>
          </p:nvSpPr>
          <p:spPr>
            <a:xfrm>
              <a:off x="5385828" y="4515768"/>
              <a:ext cx="1601570" cy="954107"/>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400" i="1" dirty="0">
                  <a:latin typeface="Times New Roman" panose="02020603050405020304" pitchFamily="18" charset="0"/>
                  <a:cs typeface="Times New Roman" panose="02020603050405020304" pitchFamily="18" charset="0"/>
                </a:rPr>
                <a:t>-</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7,312,896 </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cores</a:t>
              </a:r>
            </a:p>
            <a:p>
              <a:r>
                <a:rPr lang="en-US" altLang="zh-CN" sz="1400" i="1" dirty="0">
                  <a:latin typeface="Times New Roman" panose="02020603050405020304" pitchFamily="18" charset="0"/>
                  <a:cs typeface="Times New Roman" panose="02020603050405020304" pitchFamily="18" charset="0"/>
                </a:rPr>
                <a:t>-</a:t>
              </a:r>
              <a:r>
                <a:rPr lang="zh-CN" altLang="en-US" sz="1400" i="1" dirty="0">
                  <a:latin typeface="Times New Roman" panose="02020603050405020304" pitchFamily="18" charset="0"/>
                  <a:cs typeface="Times New Roman" panose="02020603050405020304" pitchFamily="18" charset="0"/>
                </a:rPr>
                <a:t> </a:t>
              </a:r>
              <a:r>
                <a:rPr lang="en" altLang="zh-CN" sz="1400" i="1" dirty="0">
                  <a:latin typeface="Times New Roman" panose="02020603050405020304" pitchFamily="18" charset="0"/>
                  <a:cs typeface="Times New Roman" panose="02020603050405020304" pitchFamily="18" charset="0"/>
                </a:rPr>
                <a:t>﻿48-core A64FX</a:t>
              </a:r>
              <a:endParaRPr lang="en-US" altLang="zh-CN" sz="1400" i="1" dirty="0">
                <a:latin typeface="Times New Roman" panose="02020603050405020304" pitchFamily="18" charset="0"/>
                <a:cs typeface="Times New Roman" panose="02020603050405020304" pitchFamily="18" charset="0"/>
              </a:endParaRPr>
            </a:p>
            <a:p>
              <a:r>
                <a:rPr lang="en-US" altLang="zh-CN" sz="1400" i="1" dirty="0">
                  <a:latin typeface="Times New Roman" panose="02020603050405020304" pitchFamily="18" charset="0"/>
                  <a:cs typeface="Times New Roman" panose="02020603050405020304" pitchFamily="18" charset="0"/>
                </a:rPr>
                <a:t>-</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18.9</a:t>
              </a:r>
              <a:r>
                <a:rPr lang="zh-CN" altLang="en-US" sz="1400" i="1" dirty="0">
                  <a:latin typeface="Times New Roman" panose="02020603050405020304" pitchFamily="18" charset="0"/>
                  <a:cs typeface="Times New Roman" panose="02020603050405020304" pitchFamily="18" charset="0"/>
                </a:rPr>
                <a:t> </a:t>
              </a:r>
              <a:r>
                <a:rPr lang="en-US" altLang="zh-CN" sz="1400" i="1" dirty="0" err="1">
                  <a:latin typeface="Times New Roman" panose="02020603050405020304" pitchFamily="18" charset="0"/>
                  <a:cs typeface="Times New Roman" panose="02020603050405020304" pitchFamily="18" charset="0"/>
                </a:rPr>
                <a:t>Pflops</a:t>
              </a:r>
              <a:endParaRPr lang="en-US" altLang="zh-CN" sz="1400" i="1" dirty="0">
                <a:latin typeface="Times New Roman" panose="02020603050405020304" pitchFamily="18" charset="0"/>
                <a:cs typeface="Times New Roman" panose="02020603050405020304" pitchFamily="18" charset="0"/>
              </a:endParaRPr>
            </a:p>
            <a:p>
              <a:r>
                <a:rPr lang="en-US" altLang="zh-CN" sz="1400" i="1" dirty="0">
                  <a:latin typeface="Times New Roman" panose="02020603050405020304" pitchFamily="18" charset="0"/>
                  <a:cs typeface="Times New Roman" panose="02020603050405020304" pitchFamily="18" charset="0"/>
                </a:rPr>
                <a:t>- 299 billion grids</a:t>
              </a:r>
            </a:p>
          </p:txBody>
        </p:sp>
        <p:sp>
          <p:nvSpPr>
            <p:cNvPr id="73" name="TextBox 20">
              <a:extLst>
                <a:ext uri="{FF2B5EF4-FFF2-40B4-BE49-F238E27FC236}">
                  <a16:creationId xmlns:a16="http://schemas.microsoft.com/office/drawing/2014/main" id="{E0B9E035-1125-1028-A23C-ACA5CF3EE2A1}"/>
                </a:ext>
              </a:extLst>
            </p:cNvPr>
            <p:cNvSpPr txBox="1"/>
            <p:nvPr/>
          </p:nvSpPr>
          <p:spPr>
            <a:xfrm>
              <a:off x="7166739" y="6058192"/>
              <a:ext cx="1194558" cy="461665"/>
            </a:xfrm>
            <a:prstGeom prst="rect">
              <a:avLst/>
            </a:prstGeom>
            <a:noFill/>
          </p:spPr>
          <p:txBody>
            <a:bodyPr wrap="none" rtlCol="0">
              <a:spAutoFit/>
            </a:bodyPr>
            <a:lstStyle/>
            <a:p>
              <a:r>
                <a:rPr kumimoji="1" lang="en-US" sz="2400" b="1" i="1" u="sng" dirty="0" err="1">
                  <a:latin typeface="Times New Roman" panose="02020603050405020304" pitchFamily="18" charset="0"/>
                  <a:cs typeface="Times New Roman" panose="02020603050405020304" pitchFamily="18" charset="0"/>
                </a:rPr>
                <a:t>Fugaku</a:t>
              </a:r>
              <a:endParaRPr lang="x-none" sz="2400" b="1" i="1" u="sng" dirty="0"/>
            </a:p>
          </p:txBody>
        </p:sp>
        <p:sp>
          <p:nvSpPr>
            <p:cNvPr id="74" name="文本框 13">
              <a:extLst>
                <a:ext uri="{FF2B5EF4-FFF2-40B4-BE49-F238E27FC236}">
                  <a16:creationId xmlns:a16="http://schemas.microsoft.com/office/drawing/2014/main" id="{16D14406-0BA4-07AA-94A8-0C2F341C00C9}"/>
                </a:ext>
              </a:extLst>
            </p:cNvPr>
            <p:cNvSpPr txBox="1"/>
            <p:nvPr/>
          </p:nvSpPr>
          <p:spPr>
            <a:xfrm>
              <a:off x="7532331" y="4523378"/>
              <a:ext cx="1601570" cy="954107"/>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400" i="1" dirty="0">
                  <a:latin typeface="Times New Roman" panose="02020603050405020304" pitchFamily="18" charset="0"/>
                  <a:cs typeface="Times New Roman" panose="02020603050405020304" pitchFamily="18" charset="0"/>
                </a:rPr>
                <a:t>-</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7,667,712 </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cores</a:t>
              </a:r>
            </a:p>
            <a:p>
              <a:r>
                <a:rPr lang="en-US" altLang="zh-CN" sz="1400" i="1" dirty="0">
                  <a:latin typeface="Times New Roman" panose="02020603050405020304" pitchFamily="18" charset="0"/>
                  <a:cs typeface="Times New Roman" panose="02020603050405020304" pitchFamily="18" charset="0"/>
                </a:rPr>
                <a:t>-</a:t>
              </a:r>
              <a:r>
                <a:rPr lang="zh-CN" altLang="en-US" sz="1400" i="1" dirty="0">
                  <a:latin typeface="Times New Roman" panose="02020603050405020304" pitchFamily="18" charset="0"/>
                  <a:cs typeface="Times New Roman" panose="02020603050405020304" pitchFamily="18" charset="0"/>
                </a:rPr>
                <a:t> </a:t>
              </a:r>
              <a:r>
                <a:rPr lang="en" altLang="zh-CN" sz="1400" i="1" dirty="0">
                  <a:latin typeface="Times New Roman" panose="02020603050405020304" pitchFamily="18" charset="0"/>
                  <a:cs typeface="Times New Roman" panose="02020603050405020304" pitchFamily="18" charset="0"/>
                </a:rPr>
                <a:t>﻿48-core A64FX</a:t>
              </a:r>
              <a:endParaRPr lang="en-US" altLang="zh-CN" sz="1400" i="1" dirty="0">
                <a:latin typeface="Times New Roman" panose="02020603050405020304" pitchFamily="18" charset="0"/>
                <a:cs typeface="Times New Roman" panose="02020603050405020304" pitchFamily="18" charset="0"/>
              </a:endParaRPr>
            </a:p>
            <a:p>
              <a:r>
                <a:rPr lang="en-US" altLang="zh-CN" sz="1400" i="1" dirty="0">
                  <a:latin typeface="Times New Roman" panose="02020603050405020304" pitchFamily="18" charset="0"/>
                  <a:cs typeface="Times New Roman" panose="02020603050405020304" pitchFamily="18" charset="0"/>
                </a:rPr>
                <a:t>-</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18.9</a:t>
              </a:r>
              <a:r>
                <a:rPr lang="zh-CN" altLang="en-US" sz="1400" i="1" dirty="0">
                  <a:latin typeface="Times New Roman" panose="02020603050405020304" pitchFamily="18" charset="0"/>
                  <a:cs typeface="Times New Roman" panose="02020603050405020304" pitchFamily="18" charset="0"/>
                </a:rPr>
                <a:t> </a:t>
              </a:r>
              <a:r>
                <a:rPr lang="en-US" altLang="zh-CN" sz="1400" i="1" dirty="0" err="1">
                  <a:latin typeface="Times New Roman" panose="02020603050405020304" pitchFamily="18" charset="0"/>
                  <a:cs typeface="Times New Roman" panose="02020603050405020304" pitchFamily="18" charset="0"/>
                </a:rPr>
                <a:t>Pflops</a:t>
              </a:r>
              <a:endParaRPr lang="en-US" altLang="zh-CN" sz="1400" i="1" dirty="0">
                <a:latin typeface="Times New Roman" panose="02020603050405020304" pitchFamily="18" charset="0"/>
                <a:cs typeface="Times New Roman" panose="02020603050405020304" pitchFamily="18" charset="0"/>
              </a:endParaRPr>
            </a:p>
            <a:p>
              <a:r>
                <a:rPr lang="en-US" altLang="zh-CN" sz="1400" i="1" dirty="0">
                  <a:latin typeface="Times New Roman" panose="02020603050405020304" pitchFamily="18" charset="0"/>
                  <a:cs typeface="Times New Roman" panose="02020603050405020304" pitchFamily="18" charset="0"/>
                </a:rPr>
                <a:t>- 3.7 trillion grids</a:t>
              </a:r>
            </a:p>
          </p:txBody>
        </p:sp>
        <p:sp>
          <p:nvSpPr>
            <p:cNvPr id="75" name="文本框 74">
              <a:extLst>
                <a:ext uri="{FF2B5EF4-FFF2-40B4-BE49-F238E27FC236}">
                  <a16:creationId xmlns:a16="http://schemas.microsoft.com/office/drawing/2014/main" id="{5A002F77-DD57-676C-7482-710462992826}"/>
                </a:ext>
              </a:extLst>
            </p:cNvPr>
            <p:cNvSpPr txBox="1"/>
            <p:nvPr/>
          </p:nvSpPr>
          <p:spPr>
            <a:xfrm>
              <a:off x="7752836" y="4262563"/>
              <a:ext cx="954917" cy="338554"/>
            </a:xfrm>
            <a:prstGeom prst="rect">
              <a:avLst/>
            </a:prstGeom>
            <a:noFill/>
          </p:spPr>
          <p:txBody>
            <a:bodyPr wrap="square" rtlCol="0">
              <a:spAutoFit/>
            </a:bodyPr>
            <a:lstStyle/>
            <a:p>
              <a:r>
                <a:rPr lang="en-US" altLang="zh-CN" sz="1600" i="1" dirty="0">
                  <a:latin typeface="Times New Roman" panose="02020603050405020304" pitchFamily="18" charset="0"/>
                  <a:cs typeface="Times New Roman" panose="02020603050405020304" pitchFamily="18" charset="0"/>
                </a:rPr>
                <a:t>UQ</a:t>
              </a:r>
              <a:endParaRPr lang="zh-CN" altLang="en-US" sz="1600" i="1" dirty="0">
                <a:latin typeface="Times New Roman" panose="02020603050405020304" pitchFamily="18" charset="0"/>
                <a:cs typeface="Times New Roman" panose="02020603050405020304" pitchFamily="18" charset="0"/>
              </a:endParaRPr>
            </a:p>
          </p:txBody>
        </p:sp>
        <p:sp>
          <p:nvSpPr>
            <p:cNvPr id="76" name="5-Point Star 82">
              <a:extLst>
                <a:ext uri="{FF2B5EF4-FFF2-40B4-BE49-F238E27FC236}">
                  <a16:creationId xmlns:a16="http://schemas.microsoft.com/office/drawing/2014/main" id="{AD52A101-946C-397C-A907-3F62203C955C}"/>
                </a:ext>
              </a:extLst>
            </p:cNvPr>
            <p:cNvSpPr/>
            <p:nvPr/>
          </p:nvSpPr>
          <p:spPr>
            <a:xfrm>
              <a:off x="7862199" y="5681805"/>
              <a:ext cx="266045" cy="223349"/>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latin typeface="Times New Roman" panose="02020603050405020304" pitchFamily="18" charset="0"/>
                <a:cs typeface="Times New Roman" panose="02020603050405020304" pitchFamily="18" charset="0"/>
              </a:endParaRPr>
            </a:p>
          </p:txBody>
        </p:sp>
        <p:sp>
          <p:nvSpPr>
            <p:cNvPr id="77" name="Oval 78">
              <a:extLst>
                <a:ext uri="{FF2B5EF4-FFF2-40B4-BE49-F238E27FC236}">
                  <a16:creationId xmlns:a16="http://schemas.microsoft.com/office/drawing/2014/main" id="{020BC5E2-3E37-69FB-1C66-95A2F2443144}"/>
                </a:ext>
              </a:extLst>
            </p:cNvPr>
            <p:cNvSpPr/>
            <p:nvPr/>
          </p:nvSpPr>
          <p:spPr>
            <a:xfrm>
              <a:off x="9875668" y="5696330"/>
              <a:ext cx="213064" cy="213064"/>
            </a:xfrm>
            <a:prstGeom prst="ellipse">
              <a:avLst/>
            </a:prstGeom>
            <a:solidFill>
              <a:srgbClr val="B7ABE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dirty="0"/>
            </a:p>
          </p:txBody>
        </p:sp>
        <p:sp>
          <p:nvSpPr>
            <p:cNvPr id="78" name="文本框 77">
              <a:extLst>
                <a:ext uri="{FF2B5EF4-FFF2-40B4-BE49-F238E27FC236}">
                  <a16:creationId xmlns:a16="http://schemas.microsoft.com/office/drawing/2014/main" id="{7788D685-7FF7-771F-80D0-F3F420C15993}"/>
                </a:ext>
              </a:extLst>
            </p:cNvPr>
            <p:cNvSpPr txBox="1"/>
            <p:nvPr/>
          </p:nvSpPr>
          <p:spPr>
            <a:xfrm>
              <a:off x="10121060" y="5562646"/>
              <a:ext cx="2130698" cy="461665"/>
            </a:xfrm>
            <a:prstGeom prst="rect">
              <a:avLst/>
            </a:prstGeom>
            <a:noFill/>
          </p:spPr>
          <p:txBody>
            <a:bodyPr wrap="square" rtlCol="0">
              <a:spAutoFit/>
            </a:bodyPr>
            <a:lstStyle/>
            <a:p>
              <a:r>
                <a:rPr lang="en-US" altLang="zh-CN" sz="2400" b="1" i="1" dirty="0">
                  <a:solidFill>
                    <a:srgbClr val="7030A0"/>
                  </a:solidFill>
                  <a:latin typeface="Times New Roman" panose="02020603050405020304" pitchFamily="18" charset="0"/>
                  <a:cs typeface="Times New Roman" panose="02020603050405020304" pitchFamily="18" charset="0"/>
                </a:rPr>
                <a:t> This</a:t>
              </a:r>
              <a:r>
                <a:rPr lang="zh-CN" altLang="en-US" sz="2400" b="1" i="1" dirty="0">
                  <a:solidFill>
                    <a:srgbClr val="7030A0"/>
                  </a:solidFill>
                  <a:latin typeface="Times New Roman" panose="02020603050405020304" pitchFamily="18" charset="0"/>
                  <a:cs typeface="Times New Roman" panose="02020603050405020304" pitchFamily="18" charset="0"/>
                </a:rPr>
                <a:t> </a:t>
              </a:r>
              <a:r>
                <a:rPr lang="en-US" altLang="zh-CN" sz="2400" b="1" i="1" dirty="0">
                  <a:solidFill>
                    <a:srgbClr val="7030A0"/>
                  </a:solidFill>
                  <a:latin typeface="Times New Roman" panose="02020603050405020304" pitchFamily="18" charset="0"/>
                  <a:cs typeface="Times New Roman" panose="02020603050405020304" pitchFamily="18" charset="0"/>
                </a:rPr>
                <a:t>work</a:t>
              </a:r>
              <a:endParaRPr lang="zh-CN" altLang="en-US" sz="2400" b="1" i="1" dirty="0">
                <a:solidFill>
                  <a:srgbClr val="7030A0"/>
                </a:solidFill>
                <a:latin typeface="Times New Roman" panose="02020603050405020304" pitchFamily="18" charset="0"/>
                <a:cs typeface="Times New Roman" panose="02020603050405020304" pitchFamily="18" charset="0"/>
              </a:endParaRPr>
            </a:p>
          </p:txBody>
        </p:sp>
        <p:sp>
          <p:nvSpPr>
            <p:cNvPr id="79" name="Rectangular Callout 67">
              <a:extLst>
                <a:ext uri="{FF2B5EF4-FFF2-40B4-BE49-F238E27FC236}">
                  <a16:creationId xmlns:a16="http://schemas.microsoft.com/office/drawing/2014/main" id="{7EFE6EC4-5AEC-F61E-30A8-F7FB20554E1F}"/>
                </a:ext>
              </a:extLst>
            </p:cNvPr>
            <p:cNvSpPr/>
            <p:nvPr/>
          </p:nvSpPr>
          <p:spPr>
            <a:xfrm>
              <a:off x="9485705" y="4026177"/>
              <a:ext cx="1641964" cy="1363491"/>
            </a:xfrm>
            <a:prstGeom prst="wedgeRectCallout">
              <a:avLst>
                <a:gd name="adj1" fmla="val -18468"/>
                <a:gd name="adj2" fmla="val 6154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i="1"/>
            </a:p>
          </p:txBody>
        </p:sp>
        <p:sp>
          <p:nvSpPr>
            <p:cNvPr id="80" name="文本框 79">
              <a:extLst>
                <a:ext uri="{FF2B5EF4-FFF2-40B4-BE49-F238E27FC236}">
                  <a16:creationId xmlns:a16="http://schemas.microsoft.com/office/drawing/2014/main" id="{3FC91831-7E15-DF5B-06E4-09079B2D1FAC}"/>
                </a:ext>
              </a:extLst>
            </p:cNvPr>
            <p:cNvSpPr txBox="1"/>
            <p:nvPr/>
          </p:nvSpPr>
          <p:spPr>
            <a:xfrm>
              <a:off x="9722369" y="4062508"/>
              <a:ext cx="1286067" cy="369332"/>
            </a:xfrm>
            <a:prstGeom prst="rect">
              <a:avLst/>
            </a:prstGeom>
            <a:noFill/>
          </p:spPr>
          <p:txBody>
            <a:bodyPr wrap="square" rtlCol="0">
              <a:spAutoFit/>
            </a:bodyPr>
            <a:lstStyle/>
            <a:p>
              <a:r>
                <a:rPr lang="en-US" altLang="zh-CN" b="1" i="1" dirty="0">
                  <a:latin typeface="Times New Roman" panose="02020603050405020304" pitchFamily="18" charset="0"/>
                  <a:cs typeface="Times New Roman" panose="02020603050405020304" pitchFamily="18" charset="0"/>
                </a:rPr>
                <a:t>CGFDM</a:t>
              </a:r>
              <a:endParaRPr lang="zh-CN" altLang="en-US" sz="1600" b="1" i="1" dirty="0">
                <a:latin typeface="Times New Roman" panose="02020603050405020304" pitchFamily="18" charset="0"/>
                <a:cs typeface="Times New Roman" panose="02020603050405020304" pitchFamily="18" charset="0"/>
              </a:endParaRPr>
            </a:p>
          </p:txBody>
        </p:sp>
        <p:sp>
          <p:nvSpPr>
            <p:cNvPr id="82" name="文本框 13">
              <a:extLst>
                <a:ext uri="{FF2B5EF4-FFF2-40B4-BE49-F238E27FC236}">
                  <a16:creationId xmlns:a16="http://schemas.microsoft.com/office/drawing/2014/main" id="{0594D1DB-E018-2300-D55C-7068C4A6B01D}"/>
                </a:ext>
              </a:extLst>
            </p:cNvPr>
            <p:cNvSpPr txBox="1"/>
            <p:nvPr/>
          </p:nvSpPr>
          <p:spPr>
            <a:xfrm>
              <a:off x="9564617" y="4368285"/>
              <a:ext cx="1601570" cy="954107"/>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400" i="1" dirty="0">
                  <a:latin typeface="Times New Roman" panose="02020603050405020304" pitchFamily="18" charset="0"/>
                  <a:cs typeface="Times New Roman" panose="02020603050405020304" pitchFamily="18" charset="0"/>
                </a:rPr>
                <a:t>-</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39 million </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cores</a:t>
              </a:r>
            </a:p>
            <a:p>
              <a:r>
                <a:rPr lang="en-US" altLang="zh-CN" sz="1400" i="1" dirty="0">
                  <a:latin typeface="Times New Roman" panose="02020603050405020304" pitchFamily="18" charset="0"/>
                  <a:cs typeface="Times New Roman" panose="02020603050405020304" pitchFamily="18" charset="0"/>
                </a:rPr>
                <a:t>-</a:t>
              </a:r>
              <a:r>
                <a:rPr lang="zh-CN" altLang="en-US" sz="1400" i="1" dirty="0">
                  <a:latin typeface="Times New Roman" panose="02020603050405020304" pitchFamily="18" charset="0"/>
                  <a:cs typeface="Times New Roman" panose="02020603050405020304" pitchFamily="18" charset="0"/>
                </a:rPr>
                <a:t> </a:t>
              </a:r>
              <a:r>
                <a:rPr lang="en" altLang="zh-CN" sz="1400" i="1" dirty="0">
                  <a:latin typeface="Times New Roman" panose="02020603050405020304" pitchFamily="18" charset="0"/>
                  <a:cs typeface="Times New Roman" panose="02020603050405020304" pitchFamily="18" charset="0"/>
                </a:rPr>
                <a:t>﻿SW26010Pro</a:t>
              </a:r>
              <a:endParaRPr lang="en-US" altLang="zh-CN" sz="1400" i="1" dirty="0">
                <a:latin typeface="Times New Roman" panose="02020603050405020304" pitchFamily="18" charset="0"/>
                <a:cs typeface="Times New Roman" panose="02020603050405020304" pitchFamily="18" charset="0"/>
              </a:endParaRPr>
            </a:p>
            <a:p>
              <a:r>
                <a:rPr lang="en-US" altLang="zh-CN" sz="1400" i="1" dirty="0">
                  <a:latin typeface="Times New Roman" panose="02020603050405020304" pitchFamily="18" charset="0"/>
                  <a:cs typeface="Times New Roman" panose="02020603050405020304" pitchFamily="18" charset="0"/>
                </a:rPr>
                <a:t>-</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69.7</a:t>
              </a:r>
              <a:r>
                <a:rPr lang="zh-CN" altLang="en-US" sz="1400" i="1" dirty="0">
                  <a:latin typeface="Times New Roman" panose="02020603050405020304" pitchFamily="18" charset="0"/>
                  <a:cs typeface="Times New Roman" panose="02020603050405020304" pitchFamily="18" charset="0"/>
                </a:rPr>
                <a:t> </a:t>
              </a:r>
              <a:r>
                <a:rPr lang="en-US" altLang="zh-CN" sz="1400" i="1" dirty="0" err="1">
                  <a:latin typeface="Times New Roman" panose="02020603050405020304" pitchFamily="18" charset="0"/>
                  <a:cs typeface="Times New Roman" panose="02020603050405020304" pitchFamily="18" charset="0"/>
                </a:rPr>
                <a:t>Pflops</a:t>
              </a:r>
              <a:endParaRPr lang="en-US" altLang="zh-CN" sz="1400" i="1" dirty="0">
                <a:latin typeface="Times New Roman" panose="02020603050405020304" pitchFamily="18" charset="0"/>
                <a:cs typeface="Times New Roman" panose="02020603050405020304" pitchFamily="18" charset="0"/>
              </a:endParaRPr>
            </a:p>
            <a:p>
              <a:r>
                <a:rPr lang="en-US" altLang="zh-CN" sz="1400" i="1" dirty="0">
                  <a:latin typeface="Times New Roman" panose="02020603050405020304" pitchFamily="18" charset="0"/>
                  <a:cs typeface="Times New Roman" panose="02020603050405020304" pitchFamily="18" charset="0"/>
                </a:rPr>
                <a:t>- 19.7 trillion grids</a:t>
              </a:r>
            </a:p>
          </p:txBody>
        </p:sp>
        <p:sp>
          <p:nvSpPr>
            <p:cNvPr id="83" name="TextBox 19">
              <a:extLst>
                <a:ext uri="{FF2B5EF4-FFF2-40B4-BE49-F238E27FC236}">
                  <a16:creationId xmlns:a16="http://schemas.microsoft.com/office/drawing/2014/main" id="{116AEB9A-0A12-8278-9A68-DB68838E6F8E}"/>
                </a:ext>
              </a:extLst>
            </p:cNvPr>
            <p:cNvSpPr txBox="1"/>
            <p:nvPr/>
          </p:nvSpPr>
          <p:spPr>
            <a:xfrm>
              <a:off x="9633700" y="3554261"/>
              <a:ext cx="1835759" cy="830997"/>
            </a:xfrm>
            <a:prstGeom prst="rect">
              <a:avLst/>
            </a:prstGeom>
            <a:noFill/>
          </p:spPr>
          <p:txBody>
            <a:bodyPr wrap="none" rtlCol="0">
              <a:spAutoFit/>
            </a:bodyPr>
            <a:lstStyle/>
            <a:p>
              <a:r>
                <a:rPr lang="en-US" altLang="zh-CN" sz="2400" b="1" i="1" u="sng" dirty="0">
                  <a:solidFill>
                    <a:srgbClr val="7030A0"/>
                  </a:solidFill>
                  <a:latin typeface="Times New Roman" panose="02020603050405020304" pitchFamily="18" charset="0"/>
                  <a:cs typeface="Times New Roman" panose="02020603050405020304" pitchFamily="18" charset="0"/>
                </a:rPr>
                <a:t>New</a:t>
              </a:r>
              <a:r>
                <a:rPr lang="zh-CN" altLang="en-US" sz="2400" b="1" i="1" u="sng" dirty="0">
                  <a:solidFill>
                    <a:srgbClr val="7030A0"/>
                  </a:solidFill>
                  <a:latin typeface="Times New Roman" panose="02020603050405020304" pitchFamily="18" charset="0"/>
                  <a:cs typeface="Times New Roman" panose="02020603050405020304" pitchFamily="18" charset="0"/>
                </a:rPr>
                <a:t> </a:t>
              </a:r>
              <a:r>
                <a:rPr lang="en-US" altLang="zh-CN" sz="2400" b="1" i="1" u="sng" dirty="0">
                  <a:solidFill>
                    <a:srgbClr val="7030A0"/>
                  </a:solidFill>
                  <a:latin typeface="Times New Roman" panose="02020603050405020304" pitchFamily="18" charset="0"/>
                  <a:cs typeface="Times New Roman" panose="02020603050405020304" pitchFamily="18" charset="0"/>
                </a:rPr>
                <a:t>Sunway</a:t>
              </a:r>
            </a:p>
            <a:p>
              <a:endParaRPr lang="x-none" sz="2400" b="1" i="1" u="sng" dirty="0">
                <a:solidFill>
                  <a:srgbClr val="7030A0"/>
                </a:solidFill>
              </a:endParaRPr>
            </a:p>
          </p:txBody>
        </p:sp>
      </p:grpSp>
      <p:sp>
        <p:nvSpPr>
          <p:cNvPr id="81" name="文本框 7">
            <a:extLst>
              <a:ext uri="{FF2B5EF4-FFF2-40B4-BE49-F238E27FC236}">
                <a16:creationId xmlns:a16="http://schemas.microsoft.com/office/drawing/2014/main" id="{2721DA3F-6D8A-E749-B66B-A9879CBE8CC9}"/>
              </a:ext>
            </a:extLst>
          </p:cNvPr>
          <p:cNvSpPr txBox="1"/>
          <p:nvPr/>
        </p:nvSpPr>
        <p:spPr>
          <a:xfrm>
            <a:off x="429351" y="198644"/>
            <a:ext cx="11174854" cy="646331"/>
          </a:xfrm>
          <a:prstGeom prst="rect">
            <a:avLst/>
          </a:prstGeom>
          <a:noFill/>
        </p:spPr>
        <p:txBody>
          <a:bodyPr wrap="non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Earthquake</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Simulation</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on</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Cutting-edge</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Supercomputers</a:t>
            </a:r>
            <a:endParaRPr kumimoji="1" lang="zh-CN" altLang="en-US" sz="36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1867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文本框 7">
            <a:extLst>
              <a:ext uri="{FF2B5EF4-FFF2-40B4-BE49-F238E27FC236}">
                <a16:creationId xmlns:a16="http://schemas.microsoft.com/office/drawing/2014/main" id="{2721DA3F-6D8A-E749-B66B-A9879CBE8CC9}"/>
              </a:ext>
            </a:extLst>
          </p:cNvPr>
          <p:cNvSpPr txBox="1"/>
          <p:nvPr/>
        </p:nvSpPr>
        <p:spPr>
          <a:xfrm>
            <a:off x="429351" y="198644"/>
            <a:ext cx="5493812" cy="646331"/>
          </a:xfrm>
          <a:prstGeom prst="rect">
            <a:avLst/>
          </a:prstGeom>
          <a:noFill/>
        </p:spPr>
        <p:txBody>
          <a:bodyPr wrap="non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Curved-Grid</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and</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Equations</a:t>
            </a:r>
            <a:endParaRPr kumimoji="1" lang="zh-CN" altLang="en-US" sz="3600" b="1" i="1" dirty="0">
              <a:solidFill>
                <a:srgbClr val="002060"/>
              </a:solidFill>
              <a:latin typeface="Times New Roman" panose="02020603050405020304" pitchFamily="18" charset="0"/>
              <a:cs typeface="Times New Roman" panose="02020603050405020304" pitchFamily="18" charset="0"/>
            </a:endParaRPr>
          </a:p>
        </p:txBody>
      </p:sp>
      <p:sp>
        <p:nvSpPr>
          <p:cNvPr id="88" name="灯片编号占位符 2">
            <a:extLst>
              <a:ext uri="{FF2B5EF4-FFF2-40B4-BE49-F238E27FC236}">
                <a16:creationId xmlns:a16="http://schemas.microsoft.com/office/drawing/2014/main" id="{0C355006-CB65-3B4A-987C-98BF06AF0F69}"/>
              </a:ext>
            </a:extLst>
          </p:cNvPr>
          <p:cNvSpPr>
            <a:spLocks noGrp="1"/>
          </p:cNvSpPr>
          <p:nvPr>
            <p:ph type="sldNum" sz="quarter" idx="12"/>
          </p:nvPr>
        </p:nvSpPr>
        <p:spPr>
          <a:xfrm>
            <a:off x="8610600" y="6356352"/>
            <a:ext cx="2743200" cy="365125"/>
          </a:xfrm>
        </p:spPr>
        <p:txBody>
          <a:bodyPr/>
          <a:lstStyle/>
          <a:p>
            <a:fld id="{EE1A25C6-76A9-4B26-927F-F295C44F0DD8}" type="slidenum">
              <a:rPr lang="zh-CN" altLang="en-US" i="1" smtClean="0">
                <a:solidFill>
                  <a:srgbClr val="002060"/>
                </a:solidFill>
              </a:rPr>
              <a:t>16</a:t>
            </a:fld>
            <a:endParaRPr lang="zh-CN" altLang="en-US" i="1" dirty="0">
              <a:solidFill>
                <a:srgbClr val="002060"/>
              </a:solidFill>
            </a:endParaRPr>
          </a:p>
        </p:txBody>
      </p:sp>
      <p:pic>
        <p:nvPicPr>
          <p:cNvPr id="89" name="图片 6">
            <a:extLst>
              <a:ext uri="{FF2B5EF4-FFF2-40B4-BE49-F238E27FC236}">
                <a16:creationId xmlns:a16="http://schemas.microsoft.com/office/drawing/2014/main" id="{DD4D405A-0671-A543-BC7D-C58A2C9D1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85" y="1556422"/>
            <a:ext cx="2019680" cy="1691762"/>
          </a:xfrm>
          <a:prstGeom prst="rect">
            <a:avLst/>
          </a:prstGeom>
        </p:spPr>
      </p:pic>
      <p:pic>
        <p:nvPicPr>
          <p:cNvPr id="90" name="图片 13">
            <a:extLst>
              <a:ext uri="{FF2B5EF4-FFF2-40B4-BE49-F238E27FC236}">
                <a16:creationId xmlns:a16="http://schemas.microsoft.com/office/drawing/2014/main" id="{4E64A23A-9FA0-C647-B41A-C57FAACBE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996" y="1461059"/>
            <a:ext cx="1845071" cy="1892179"/>
          </a:xfrm>
          <a:prstGeom prst="rect">
            <a:avLst/>
          </a:prstGeom>
        </p:spPr>
      </p:pic>
      <p:sp>
        <p:nvSpPr>
          <p:cNvPr id="91" name="右箭头 8">
            <a:extLst>
              <a:ext uri="{FF2B5EF4-FFF2-40B4-BE49-F238E27FC236}">
                <a16:creationId xmlns:a16="http://schemas.microsoft.com/office/drawing/2014/main" id="{90A6A5A5-A135-264A-955A-F80EDADC5280}"/>
              </a:ext>
            </a:extLst>
          </p:cNvPr>
          <p:cNvSpPr/>
          <p:nvPr/>
        </p:nvSpPr>
        <p:spPr>
          <a:xfrm>
            <a:off x="2870970" y="2416101"/>
            <a:ext cx="1534775" cy="262545"/>
          </a:xfrm>
          <a:prstGeom prst="rightArrow">
            <a:avLst/>
          </a:prstGeom>
          <a:solidFill>
            <a:srgbClr val="B1C6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i="1">
              <a:solidFill>
                <a:srgbClr val="002060"/>
              </a:solidFill>
            </a:endParaRPr>
          </a:p>
        </p:txBody>
      </p:sp>
      <p:sp>
        <p:nvSpPr>
          <p:cNvPr id="92" name="文本框 10">
            <a:extLst>
              <a:ext uri="{FF2B5EF4-FFF2-40B4-BE49-F238E27FC236}">
                <a16:creationId xmlns:a16="http://schemas.microsoft.com/office/drawing/2014/main" id="{4B40AB55-7295-2548-8725-33F382CB9507}"/>
              </a:ext>
            </a:extLst>
          </p:cNvPr>
          <p:cNvSpPr txBox="1"/>
          <p:nvPr/>
        </p:nvSpPr>
        <p:spPr>
          <a:xfrm>
            <a:off x="487553" y="3163906"/>
            <a:ext cx="3174169" cy="461665"/>
          </a:xfrm>
          <a:prstGeom prst="rect">
            <a:avLst/>
          </a:prstGeom>
          <a:noFill/>
        </p:spPr>
        <p:txBody>
          <a:bodyPr wrap="square" rtlCol="0">
            <a:spAutoFit/>
          </a:bodyPr>
          <a:lstStyle/>
          <a:p>
            <a:r>
              <a:rPr kumimoji="1" lang="en-US" altLang="zh-CN" sz="2400" i="1" dirty="0">
                <a:solidFill>
                  <a:srgbClr val="002060"/>
                </a:solidFill>
                <a:latin typeface="Times New Roman" panose="02020603050405020304" pitchFamily="18" charset="0"/>
                <a:cs typeface="Times New Roman" panose="02020603050405020304" pitchFamily="18" charset="0"/>
              </a:rPr>
              <a:t>S</a:t>
            </a:r>
            <a:r>
              <a:rPr kumimoji="1" lang="en" altLang="zh-CN" sz="2400" i="1" dirty="0" err="1">
                <a:solidFill>
                  <a:srgbClr val="002060"/>
                </a:solidFill>
                <a:latin typeface="Times New Roman" panose="02020603050405020304" pitchFamily="18" charset="0"/>
                <a:cs typeface="Times New Roman" panose="02020603050405020304" pitchFamily="18" charset="0"/>
              </a:rPr>
              <a:t>imulation</a:t>
            </a:r>
            <a:r>
              <a:rPr kumimoji="1" lang="en" altLang="zh-CN" sz="2400" i="1" dirty="0">
                <a:solidFill>
                  <a:srgbClr val="002060"/>
                </a:solidFill>
                <a:latin typeface="Times New Roman" panose="02020603050405020304" pitchFamily="18" charset="0"/>
                <a:cs typeface="Times New Roman" panose="02020603050405020304" pitchFamily="18" charset="0"/>
              </a:rPr>
              <a:t> region</a:t>
            </a:r>
            <a:endParaRPr kumimoji="1" lang="zh-CN" altLang="en-US" sz="2400" i="1" dirty="0">
              <a:solidFill>
                <a:srgbClr val="002060"/>
              </a:solidFill>
              <a:latin typeface="Times New Roman" panose="02020603050405020304" pitchFamily="18" charset="0"/>
              <a:cs typeface="Times New Roman" panose="02020603050405020304" pitchFamily="18" charset="0"/>
            </a:endParaRPr>
          </a:p>
        </p:txBody>
      </p:sp>
      <p:sp>
        <p:nvSpPr>
          <p:cNvPr id="93" name="文本框 11">
            <a:extLst>
              <a:ext uri="{FF2B5EF4-FFF2-40B4-BE49-F238E27FC236}">
                <a16:creationId xmlns:a16="http://schemas.microsoft.com/office/drawing/2014/main" id="{2A4B7BF0-89BB-F347-9B3E-51E8243DD98D}"/>
              </a:ext>
            </a:extLst>
          </p:cNvPr>
          <p:cNvSpPr txBox="1"/>
          <p:nvPr/>
        </p:nvSpPr>
        <p:spPr>
          <a:xfrm>
            <a:off x="2922040" y="1926910"/>
            <a:ext cx="1146276" cy="461665"/>
          </a:xfrm>
          <a:prstGeom prst="rect">
            <a:avLst/>
          </a:prstGeom>
          <a:noFill/>
        </p:spPr>
        <p:txBody>
          <a:bodyPr wrap="none" rtlCol="0">
            <a:spAutoFit/>
          </a:bodyPr>
          <a:lstStyle/>
          <a:p>
            <a:r>
              <a:rPr kumimoji="1" lang="en-US" altLang="zh-CN" sz="2400" i="1" dirty="0">
                <a:solidFill>
                  <a:srgbClr val="002060"/>
                </a:solidFill>
                <a:latin typeface="Times New Roman" panose="02020603050405020304" pitchFamily="18" charset="0"/>
                <a:cs typeface="Times New Roman" panose="02020603050405020304" pitchFamily="18" charset="0"/>
              </a:rPr>
              <a:t>discrete</a:t>
            </a:r>
            <a:endParaRPr kumimoji="1" lang="zh-CN" altLang="en-US" sz="2400" i="1" dirty="0">
              <a:solidFill>
                <a:srgbClr val="002060"/>
              </a:solidFill>
              <a:latin typeface="Times New Roman" panose="02020603050405020304" pitchFamily="18" charset="0"/>
              <a:cs typeface="Times New Roman" panose="02020603050405020304" pitchFamily="18" charset="0"/>
            </a:endParaRPr>
          </a:p>
        </p:txBody>
      </p:sp>
      <p:pic>
        <p:nvPicPr>
          <p:cNvPr id="94" name="图片 15">
            <a:extLst>
              <a:ext uri="{FF2B5EF4-FFF2-40B4-BE49-F238E27FC236}">
                <a16:creationId xmlns:a16="http://schemas.microsoft.com/office/drawing/2014/main" id="{7AC81F00-4DAD-124C-B487-547EA5D9A3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3147" y="1445519"/>
            <a:ext cx="1520760" cy="1748655"/>
          </a:xfrm>
          <a:prstGeom prst="rect">
            <a:avLst/>
          </a:prstGeom>
        </p:spPr>
      </p:pic>
      <p:sp>
        <p:nvSpPr>
          <p:cNvPr id="95" name="文本框 16">
            <a:extLst>
              <a:ext uri="{FF2B5EF4-FFF2-40B4-BE49-F238E27FC236}">
                <a16:creationId xmlns:a16="http://schemas.microsoft.com/office/drawing/2014/main" id="{5E877E4F-CE4F-2E42-AFBF-938978065D2F}"/>
              </a:ext>
            </a:extLst>
          </p:cNvPr>
          <p:cNvSpPr txBox="1"/>
          <p:nvPr/>
        </p:nvSpPr>
        <p:spPr>
          <a:xfrm>
            <a:off x="6479803" y="2628604"/>
            <a:ext cx="1095172" cy="369332"/>
          </a:xfrm>
          <a:prstGeom prst="rect">
            <a:avLst/>
          </a:prstGeom>
          <a:noFill/>
        </p:spPr>
        <p:txBody>
          <a:bodyPr wrap="none" rtlCol="0">
            <a:spAutoFit/>
          </a:bodyPr>
          <a:lstStyle/>
          <a:p>
            <a:r>
              <a:rPr kumimoji="1" lang="en-US" altLang="zh-CN" i="1" dirty="0">
                <a:solidFill>
                  <a:srgbClr val="002060"/>
                </a:solidFill>
                <a:latin typeface="Times New Roman" panose="02020603050405020304" pitchFamily="18" charset="0"/>
                <a:cs typeface="Times New Roman" panose="02020603050405020304" pitchFamily="18" charset="0"/>
              </a:rPr>
              <a:t>transform</a:t>
            </a:r>
            <a:endParaRPr kumimoji="1" lang="zh-CN" altLang="en-US" i="1" dirty="0">
              <a:solidFill>
                <a:srgbClr val="002060"/>
              </a:solidFill>
              <a:latin typeface="Times New Roman" panose="02020603050405020304" pitchFamily="18" charset="0"/>
              <a:cs typeface="Times New Roman" panose="02020603050405020304" pitchFamily="18" charset="0"/>
            </a:endParaRPr>
          </a:p>
        </p:txBody>
      </p:sp>
      <p:sp>
        <p:nvSpPr>
          <p:cNvPr id="96" name="右箭头 17">
            <a:extLst>
              <a:ext uri="{FF2B5EF4-FFF2-40B4-BE49-F238E27FC236}">
                <a16:creationId xmlns:a16="http://schemas.microsoft.com/office/drawing/2014/main" id="{5C928A7E-AFEA-AC46-B812-F5937AC7EA35}"/>
              </a:ext>
            </a:extLst>
          </p:cNvPr>
          <p:cNvSpPr/>
          <p:nvPr/>
        </p:nvSpPr>
        <p:spPr>
          <a:xfrm>
            <a:off x="6424384" y="2374810"/>
            <a:ext cx="1361871" cy="303836"/>
          </a:xfrm>
          <a:prstGeom prst="rightArrow">
            <a:avLst/>
          </a:prstGeom>
          <a:solidFill>
            <a:srgbClr val="B1C6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i="1">
              <a:solidFill>
                <a:srgbClr val="002060"/>
              </a:solidFill>
            </a:endParaRPr>
          </a:p>
        </p:txBody>
      </p:sp>
      <p:pic>
        <p:nvPicPr>
          <p:cNvPr id="97" name="图片 18">
            <a:extLst>
              <a:ext uri="{FF2B5EF4-FFF2-40B4-BE49-F238E27FC236}">
                <a16:creationId xmlns:a16="http://schemas.microsoft.com/office/drawing/2014/main" id="{B2548E66-DE0E-8942-B2CD-F226E99112BA}"/>
              </a:ext>
            </a:extLst>
          </p:cNvPr>
          <p:cNvPicPr>
            <a:picLocks noChangeAspect="1"/>
          </p:cNvPicPr>
          <p:nvPr/>
        </p:nvPicPr>
        <p:blipFill>
          <a:blip r:embed="rId6"/>
          <a:stretch>
            <a:fillRect/>
          </a:stretch>
        </p:blipFill>
        <p:spPr>
          <a:xfrm>
            <a:off x="6538296" y="1567440"/>
            <a:ext cx="805325" cy="816829"/>
          </a:xfrm>
          <a:prstGeom prst="rect">
            <a:avLst/>
          </a:prstGeom>
        </p:spPr>
      </p:pic>
      <p:sp>
        <p:nvSpPr>
          <p:cNvPr id="98" name="文本框 19">
            <a:extLst>
              <a:ext uri="{FF2B5EF4-FFF2-40B4-BE49-F238E27FC236}">
                <a16:creationId xmlns:a16="http://schemas.microsoft.com/office/drawing/2014/main" id="{A0092C69-7E6A-B24F-BD90-3D6D0E054F83}"/>
              </a:ext>
            </a:extLst>
          </p:cNvPr>
          <p:cNvSpPr txBox="1"/>
          <p:nvPr/>
        </p:nvSpPr>
        <p:spPr>
          <a:xfrm>
            <a:off x="4409740" y="3160727"/>
            <a:ext cx="1986441" cy="461665"/>
          </a:xfrm>
          <a:prstGeom prst="rect">
            <a:avLst/>
          </a:prstGeom>
          <a:noFill/>
        </p:spPr>
        <p:txBody>
          <a:bodyPr wrap="none" rtlCol="0">
            <a:spAutoFit/>
          </a:bodyPr>
          <a:lstStyle/>
          <a:p>
            <a:r>
              <a:rPr kumimoji="1" lang="en" altLang="zh-CN" sz="2400" i="1" dirty="0">
                <a:solidFill>
                  <a:srgbClr val="002060"/>
                </a:solidFill>
                <a:latin typeface="Times New Roman" panose="02020603050405020304" pitchFamily="18" charset="0"/>
                <a:cs typeface="Times New Roman" panose="02020603050405020304" pitchFamily="18" charset="0"/>
              </a:rPr>
              <a:t>﻿physical space</a:t>
            </a:r>
            <a:endParaRPr kumimoji="1" lang="zh-CN" altLang="en-US" sz="2400" i="1" dirty="0">
              <a:solidFill>
                <a:srgbClr val="002060"/>
              </a:solidFill>
              <a:latin typeface="Times New Roman" panose="02020603050405020304" pitchFamily="18" charset="0"/>
              <a:cs typeface="Times New Roman" panose="02020603050405020304" pitchFamily="18" charset="0"/>
            </a:endParaRPr>
          </a:p>
        </p:txBody>
      </p:sp>
      <p:sp>
        <p:nvSpPr>
          <p:cNvPr id="99" name="文本框 21">
            <a:extLst>
              <a:ext uri="{FF2B5EF4-FFF2-40B4-BE49-F238E27FC236}">
                <a16:creationId xmlns:a16="http://schemas.microsoft.com/office/drawing/2014/main" id="{78171780-99A0-F140-B438-51C3A5DD4DE9}"/>
              </a:ext>
            </a:extLst>
          </p:cNvPr>
          <p:cNvSpPr txBox="1"/>
          <p:nvPr/>
        </p:nvSpPr>
        <p:spPr>
          <a:xfrm>
            <a:off x="8094547" y="3160727"/>
            <a:ext cx="2601162" cy="461665"/>
          </a:xfrm>
          <a:prstGeom prst="rect">
            <a:avLst/>
          </a:prstGeom>
          <a:noFill/>
        </p:spPr>
        <p:txBody>
          <a:bodyPr wrap="square">
            <a:spAutoFit/>
          </a:bodyPr>
          <a:lstStyle/>
          <a:p>
            <a:r>
              <a:rPr lang="zh-CN" altLang="en-US" sz="2400" i="1" dirty="0">
                <a:solidFill>
                  <a:srgbClr val="002060"/>
                </a:solidFill>
                <a:latin typeface="Times New Roman" panose="02020603050405020304" pitchFamily="18" charset="0"/>
                <a:cs typeface="Times New Roman" panose="02020603050405020304" pitchFamily="18" charset="0"/>
              </a:rPr>
              <a:t>﻿ calculation space</a:t>
            </a:r>
          </a:p>
        </p:txBody>
      </p:sp>
      <p:sp>
        <p:nvSpPr>
          <p:cNvPr id="100" name="文本框 3">
            <a:extLst>
              <a:ext uri="{FF2B5EF4-FFF2-40B4-BE49-F238E27FC236}">
                <a16:creationId xmlns:a16="http://schemas.microsoft.com/office/drawing/2014/main" id="{EB0FFC2F-4771-9D47-ADA9-31CC6560671B}"/>
              </a:ext>
            </a:extLst>
          </p:cNvPr>
          <p:cNvSpPr txBox="1"/>
          <p:nvPr/>
        </p:nvSpPr>
        <p:spPr>
          <a:xfrm>
            <a:off x="614168" y="940139"/>
            <a:ext cx="9551753" cy="477054"/>
          </a:xfrm>
          <a:prstGeom prst="rect">
            <a:avLst/>
          </a:prstGeom>
          <a:noFill/>
        </p:spPr>
        <p:txBody>
          <a:bodyPr wrap="square">
            <a:spAutoFit/>
          </a:bodyPr>
          <a:lstStyle/>
          <a:p>
            <a:pPr marL="342900" indent="-342900">
              <a:buFont typeface="Arial" panose="020B0604020202020204" pitchFamily="34" charset="0"/>
              <a:buChar char="•"/>
            </a:pPr>
            <a:r>
              <a:rPr lang="en" altLang="zh-CN" sz="2500" b="1" i="1" dirty="0">
                <a:solidFill>
                  <a:srgbClr val="002060"/>
                </a:solidFill>
                <a:latin typeface="Times New Roman" panose="02020603050405020304" pitchFamily="18" charset="0"/>
                <a:cs typeface="Times New Roman" panose="02020603050405020304" pitchFamily="18" charset="0"/>
              </a:rPr>
              <a:t>Coordinate Mapping from Physical</a:t>
            </a:r>
            <a:r>
              <a:rPr lang="zh-CN" altLang="en-US" sz="2500" b="1" i="1" dirty="0">
                <a:solidFill>
                  <a:srgbClr val="002060"/>
                </a:solidFill>
                <a:latin typeface="Times New Roman" panose="02020603050405020304" pitchFamily="18" charset="0"/>
                <a:cs typeface="Times New Roman" panose="02020603050405020304" pitchFamily="18" charset="0"/>
              </a:rPr>
              <a:t> </a:t>
            </a:r>
            <a:r>
              <a:rPr lang="en-US" altLang="zh-CN" sz="2500" b="1" i="1" dirty="0">
                <a:solidFill>
                  <a:srgbClr val="002060"/>
                </a:solidFill>
                <a:latin typeface="Times New Roman" panose="02020603050405020304" pitchFamily="18" charset="0"/>
                <a:cs typeface="Times New Roman" panose="02020603050405020304" pitchFamily="18" charset="0"/>
              </a:rPr>
              <a:t>Space</a:t>
            </a:r>
            <a:r>
              <a:rPr lang="en" altLang="zh-CN" sz="2500" b="1" i="1" dirty="0">
                <a:solidFill>
                  <a:srgbClr val="002060"/>
                </a:solidFill>
                <a:latin typeface="Times New Roman" panose="02020603050405020304" pitchFamily="18" charset="0"/>
                <a:cs typeface="Times New Roman" panose="02020603050405020304" pitchFamily="18" charset="0"/>
              </a:rPr>
              <a:t> to Computational Space.</a:t>
            </a:r>
            <a:endParaRPr lang="zh-CN" altLang="en-US" sz="2500" b="1" i="1" dirty="0">
              <a:solidFill>
                <a:srgbClr val="002060"/>
              </a:solidFill>
              <a:latin typeface="Times New Roman" panose="02020603050405020304" pitchFamily="18" charset="0"/>
              <a:cs typeface="Times New Roman" panose="02020603050405020304" pitchFamily="18" charset="0"/>
            </a:endParaRPr>
          </a:p>
        </p:txBody>
      </p:sp>
      <p:sp>
        <p:nvSpPr>
          <p:cNvPr id="101" name="文本框 14">
            <a:extLst>
              <a:ext uri="{FF2B5EF4-FFF2-40B4-BE49-F238E27FC236}">
                <a16:creationId xmlns:a16="http://schemas.microsoft.com/office/drawing/2014/main" id="{FA037521-6FA3-AB4F-A9E9-64483236DE69}"/>
              </a:ext>
            </a:extLst>
          </p:cNvPr>
          <p:cNvSpPr txBox="1"/>
          <p:nvPr/>
        </p:nvSpPr>
        <p:spPr>
          <a:xfrm>
            <a:off x="614168" y="3883689"/>
            <a:ext cx="7529384" cy="477054"/>
          </a:xfrm>
          <a:prstGeom prst="rect">
            <a:avLst/>
          </a:prstGeom>
          <a:noFill/>
        </p:spPr>
        <p:txBody>
          <a:bodyPr wrap="square">
            <a:spAutoFit/>
          </a:bodyPr>
          <a:lstStyle/>
          <a:p>
            <a:pPr marL="342900" indent="-342900">
              <a:buFont typeface="Arial" panose="020B0604020202020204" pitchFamily="34" charset="0"/>
              <a:buChar char="•"/>
            </a:pPr>
            <a:r>
              <a:rPr lang="en" altLang="zh-CN" sz="2500" b="1" i="1" dirty="0">
                <a:solidFill>
                  <a:srgbClr val="002060"/>
                </a:solidFill>
                <a:latin typeface="Times New Roman" panose="02020603050405020304" pitchFamily="18" charset="0"/>
                <a:cs typeface="Times New Roman" panose="02020603050405020304" pitchFamily="18" charset="0"/>
              </a:rPr>
              <a:t>First-Order Velocity-Stress Elastic Wave Equation.</a:t>
            </a:r>
            <a:endParaRPr lang="zh-CN" altLang="en-US" sz="2500" b="1" i="1" dirty="0">
              <a:solidFill>
                <a:srgbClr val="002060"/>
              </a:solidFill>
              <a:latin typeface="Times New Roman" panose="02020603050405020304" pitchFamily="18" charset="0"/>
              <a:cs typeface="Times New Roman" panose="02020603050405020304" pitchFamily="18" charset="0"/>
            </a:endParaRPr>
          </a:p>
        </p:txBody>
      </p:sp>
      <p:sp>
        <p:nvSpPr>
          <p:cNvPr id="102" name="文本框 20">
            <a:extLst>
              <a:ext uri="{FF2B5EF4-FFF2-40B4-BE49-F238E27FC236}">
                <a16:creationId xmlns:a16="http://schemas.microsoft.com/office/drawing/2014/main" id="{2337893C-CACA-B947-9AE4-D6D640E1F44D}"/>
              </a:ext>
            </a:extLst>
          </p:cNvPr>
          <p:cNvSpPr txBox="1"/>
          <p:nvPr/>
        </p:nvSpPr>
        <p:spPr>
          <a:xfrm>
            <a:off x="880289" y="5812242"/>
            <a:ext cx="5115713" cy="400110"/>
          </a:xfrm>
          <a:prstGeom prst="rect">
            <a:avLst/>
          </a:prstGeom>
          <a:noFill/>
        </p:spPr>
        <p:txBody>
          <a:bodyPr wrap="square" rtlCol="0">
            <a:spAutoFit/>
          </a:bodyPr>
          <a:lstStyle/>
          <a:p>
            <a:r>
              <a:rPr lang="en-US" altLang="zh-CN" sz="2000" i="1" dirty="0">
                <a:solidFill>
                  <a:srgbClr val="002060"/>
                </a:solidFill>
                <a:latin typeface="Times New Roman" panose="02020603050405020304" pitchFamily="18" charset="0"/>
                <a:cs typeface="Times New Roman" panose="02020603050405020304" pitchFamily="18" charset="0"/>
              </a:rPr>
              <a:t>Thompson et al. (1985);</a:t>
            </a:r>
            <a:r>
              <a:rPr lang="zh-CN" altLang="en-US" sz="2000" i="1" dirty="0">
                <a:solidFill>
                  <a:srgbClr val="002060"/>
                </a:solidFill>
                <a:latin typeface="Times New Roman" panose="02020603050405020304" pitchFamily="18" charset="0"/>
                <a:cs typeface="Times New Roman" panose="02020603050405020304" pitchFamily="18" charset="0"/>
              </a:rPr>
              <a:t> </a:t>
            </a:r>
            <a:r>
              <a:rPr lang="en-US" altLang="zh-CN" sz="2000" i="1" dirty="0">
                <a:solidFill>
                  <a:srgbClr val="002060"/>
                </a:solidFill>
                <a:latin typeface="Times New Roman" panose="02020603050405020304" pitchFamily="18" charset="0"/>
                <a:cs typeface="Times New Roman" panose="02020603050405020304" pitchFamily="18" charset="0"/>
              </a:rPr>
              <a:t>Zhang et al. (2012)</a:t>
            </a:r>
            <a:endParaRPr lang="zh-CN" altLang="en-US" sz="2000" i="1" dirty="0">
              <a:solidFill>
                <a:srgbClr val="002060"/>
              </a:solidFill>
              <a:latin typeface="Times New Roman" panose="02020603050405020304" pitchFamily="18" charset="0"/>
              <a:cs typeface="Times New Roman" panose="02020603050405020304" pitchFamily="18" charset="0"/>
            </a:endParaRPr>
          </a:p>
        </p:txBody>
      </p:sp>
      <p:pic>
        <p:nvPicPr>
          <p:cNvPr id="103" name="图片 4">
            <a:extLst>
              <a:ext uri="{FF2B5EF4-FFF2-40B4-BE49-F238E27FC236}">
                <a16:creationId xmlns:a16="http://schemas.microsoft.com/office/drawing/2014/main" id="{285A0EE8-EA83-EC47-8B74-3640306F376A}"/>
              </a:ext>
            </a:extLst>
          </p:cNvPr>
          <p:cNvPicPr>
            <a:picLocks noChangeAspect="1"/>
          </p:cNvPicPr>
          <p:nvPr/>
        </p:nvPicPr>
        <p:blipFill>
          <a:blip r:embed="rId7"/>
          <a:stretch>
            <a:fillRect/>
          </a:stretch>
        </p:blipFill>
        <p:spPr>
          <a:xfrm>
            <a:off x="807450" y="4658360"/>
            <a:ext cx="5566932" cy="1056320"/>
          </a:xfrm>
          <a:prstGeom prst="rect">
            <a:avLst/>
          </a:prstGeom>
        </p:spPr>
      </p:pic>
      <p:pic>
        <p:nvPicPr>
          <p:cNvPr id="104" name="图片 12">
            <a:extLst>
              <a:ext uri="{FF2B5EF4-FFF2-40B4-BE49-F238E27FC236}">
                <a16:creationId xmlns:a16="http://schemas.microsoft.com/office/drawing/2014/main" id="{477256DF-EF6F-934E-BCAC-A758DE000739}"/>
              </a:ext>
            </a:extLst>
          </p:cNvPr>
          <p:cNvPicPr>
            <a:picLocks noChangeAspect="1"/>
          </p:cNvPicPr>
          <p:nvPr/>
        </p:nvPicPr>
        <p:blipFill>
          <a:blip r:embed="rId8"/>
          <a:stretch>
            <a:fillRect/>
          </a:stretch>
        </p:blipFill>
        <p:spPr>
          <a:xfrm>
            <a:off x="6675349" y="4628274"/>
            <a:ext cx="5071023" cy="421200"/>
          </a:xfrm>
          <a:prstGeom prst="rect">
            <a:avLst/>
          </a:prstGeom>
        </p:spPr>
      </p:pic>
      <p:pic>
        <p:nvPicPr>
          <p:cNvPr id="105" name="图片 22">
            <a:extLst>
              <a:ext uri="{FF2B5EF4-FFF2-40B4-BE49-F238E27FC236}">
                <a16:creationId xmlns:a16="http://schemas.microsoft.com/office/drawing/2014/main" id="{70C1F614-9AA0-B84C-B7EA-135EECA506DE}"/>
              </a:ext>
            </a:extLst>
          </p:cNvPr>
          <p:cNvPicPr>
            <a:picLocks noChangeAspect="1"/>
          </p:cNvPicPr>
          <p:nvPr/>
        </p:nvPicPr>
        <p:blipFill>
          <a:blip r:embed="rId9"/>
          <a:stretch>
            <a:fillRect/>
          </a:stretch>
        </p:blipFill>
        <p:spPr>
          <a:xfrm>
            <a:off x="6675349" y="5133569"/>
            <a:ext cx="5021945" cy="397112"/>
          </a:xfrm>
          <a:prstGeom prst="rect">
            <a:avLst/>
          </a:prstGeom>
        </p:spPr>
      </p:pic>
      <p:pic>
        <p:nvPicPr>
          <p:cNvPr id="106" name="图片 23">
            <a:extLst>
              <a:ext uri="{FF2B5EF4-FFF2-40B4-BE49-F238E27FC236}">
                <a16:creationId xmlns:a16="http://schemas.microsoft.com/office/drawing/2014/main" id="{B7B82197-B2C2-0A45-B91C-67468A6B4022}"/>
              </a:ext>
            </a:extLst>
          </p:cNvPr>
          <p:cNvPicPr>
            <a:picLocks noChangeAspect="1"/>
          </p:cNvPicPr>
          <p:nvPr/>
        </p:nvPicPr>
        <p:blipFill>
          <a:blip r:embed="rId10"/>
          <a:stretch>
            <a:fillRect/>
          </a:stretch>
        </p:blipFill>
        <p:spPr>
          <a:xfrm>
            <a:off x="6675349" y="5585413"/>
            <a:ext cx="3040363" cy="553183"/>
          </a:xfrm>
          <a:prstGeom prst="rect">
            <a:avLst/>
          </a:prstGeom>
        </p:spPr>
      </p:pic>
    </p:spTree>
    <p:extLst>
      <p:ext uri="{BB962C8B-B14F-4D97-AF65-F5344CB8AC3E}">
        <p14:creationId xmlns:p14="http://schemas.microsoft.com/office/powerpoint/2010/main" val="4093174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文本框 7">
            <a:extLst>
              <a:ext uri="{FF2B5EF4-FFF2-40B4-BE49-F238E27FC236}">
                <a16:creationId xmlns:a16="http://schemas.microsoft.com/office/drawing/2014/main" id="{2721DA3F-6D8A-E749-B66B-A9879CBE8CC9}"/>
              </a:ext>
            </a:extLst>
          </p:cNvPr>
          <p:cNvSpPr txBox="1"/>
          <p:nvPr/>
        </p:nvSpPr>
        <p:spPr>
          <a:xfrm>
            <a:off x="429350" y="198644"/>
            <a:ext cx="8991097"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Curved-Grid</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and</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lang="en-US" altLang="zh-CN" sz="3600" b="1" i="1" dirty="0">
                <a:solidFill>
                  <a:srgbClr val="002060"/>
                </a:solidFill>
                <a:latin typeface="Times New Roman" panose="02020603050405020304" pitchFamily="18" charset="0"/>
                <a:cs typeface="Times New Roman" panose="02020603050405020304" pitchFamily="18" charset="0"/>
              </a:rPr>
              <a:t>Dynamic </a:t>
            </a:r>
            <a:r>
              <a:rPr lang="cs-CZ" altLang="zh-CN" sz="3600" b="1" i="1" dirty="0">
                <a:solidFill>
                  <a:srgbClr val="002060"/>
                </a:solidFill>
                <a:latin typeface="Times New Roman" panose="02020603050405020304" pitchFamily="18" charset="0"/>
                <a:cs typeface="Times New Roman" panose="02020603050405020304" pitchFamily="18" charset="0"/>
              </a:rPr>
              <a:t>R</a:t>
            </a:r>
            <a:r>
              <a:rPr lang="en-US" altLang="zh-CN" sz="3600" b="1" i="1" dirty="0" err="1">
                <a:solidFill>
                  <a:srgbClr val="002060"/>
                </a:solidFill>
                <a:latin typeface="Times New Roman" panose="02020603050405020304" pitchFamily="18" charset="0"/>
                <a:cs typeface="Times New Roman" panose="02020603050405020304" pitchFamily="18" charset="0"/>
              </a:rPr>
              <a:t>upture</a:t>
            </a:r>
            <a:r>
              <a:rPr lang="en-US" altLang="zh-CN" sz="3600" b="1" i="1" dirty="0">
                <a:solidFill>
                  <a:srgbClr val="002060"/>
                </a:solidFill>
                <a:latin typeface="Times New Roman" panose="02020603050405020304" pitchFamily="18" charset="0"/>
                <a:cs typeface="Times New Roman" panose="02020603050405020304" pitchFamily="18" charset="0"/>
              </a:rPr>
              <a:t> </a:t>
            </a:r>
            <a:r>
              <a:rPr lang="cs-CZ" altLang="zh-CN" sz="3600" b="1" i="1" dirty="0">
                <a:solidFill>
                  <a:srgbClr val="002060"/>
                </a:solidFill>
                <a:latin typeface="Times New Roman" panose="02020603050405020304" pitchFamily="18" charset="0"/>
                <a:cs typeface="Times New Roman" panose="02020603050405020304" pitchFamily="18" charset="0"/>
              </a:rPr>
              <a:t>S</a:t>
            </a:r>
            <a:r>
              <a:rPr lang="en-US" altLang="zh-CN" sz="3600" b="1" i="1" dirty="0" err="1">
                <a:solidFill>
                  <a:srgbClr val="002060"/>
                </a:solidFill>
                <a:latin typeface="Times New Roman" panose="02020603050405020304" pitchFamily="18" charset="0"/>
                <a:cs typeface="Times New Roman" panose="02020603050405020304" pitchFamily="18" charset="0"/>
              </a:rPr>
              <a:t>ource</a:t>
            </a:r>
            <a:endParaRPr lang="zh-CN" altLang="en-US" sz="3600" b="1" i="1" dirty="0">
              <a:solidFill>
                <a:srgbClr val="002060"/>
              </a:solidFill>
              <a:latin typeface="Times New Roman" panose="02020603050405020304" pitchFamily="18" charset="0"/>
              <a:cs typeface="Times New Roman" panose="02020603050405020304" pitchFamily="18" charset="0"/>
            </a:endParaRPr>
          </a:p>
        </p:txBody>
      </p:sp>
      <p:sp>
        <p:nvSpPr>
          <p:cNvPr id="88" name="灯片编号占位符 2">
            <a:extLst>
              <a:ext uri="{FF2B5EF4-FFF2-40B4-BE49-F238E27FC236}">
                <a16:creationId xmlns:a16="http://schemas.microsoft.com/office/drawing/2014/main" id="{0C355006-CB65-3B4A-987C-98BF06AF0F69}"/>
              </a:ext>
            </a:extLst>
          </p:cNvPr>
          <p:cNvSpPr>
            <a:spLocks noGrp="1"/>
          </p:cNvSpPr>
          <p:nvPr>
            <p:ph type="sldNum" sz="quarter" idx="12"/>
          </p:nvPr>
        </p:nvSpPr>
        <p:spPr>
          <a:xfrm>
            <a:off x="8610600" y="6356352"/>
            <a:ext cx="2743200" cy="365125"/>
          </a:xfrm>
        </p:spPr>
        <p:txBody>
          <a:bodyPr/>
          <a:lstStyle/>
          <a:p>
            <a:fld id="{EE1A25C6-76A9-4B26-927F-F295C44F0DD8}" type="slidenum">
              <a:rPr lang="zh-CN" altLang="en-US" i="1" smtClean="0">
                <a:solidFill>
                  <a:srgbClr val="002060"/>
                </a:solidFill>
              </a:rPr>
              <a:t>17</a:t>
            </a:fld>
            <a:endParaRPr lang="zh-CN" altLang="en-US" i="1" dirty="0">
              <a:solidFill>
                <a:srgbClr val="002060"/>
              </a:solidFill>
            </a:endParaRPr>
          </a:p>
        </p:txBody>
      </p:sp>
      <p:pic>
        <p:nvPicPr>
          <p:cNvPr id="22" name="图片 9">
            <a:extLst>
              <a:ext uri="{FF2B5EF4-FFF2-40B4-BE49-F238E27FC236}">
                <a16:creationId xmlns:a16="http://schemas.microsoft.com/office/drawing/2014/main" id="{4DB2402C-DF67-2743-9A9C-EEB2C3A22D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48896"/>
            <a:ext cx="3034145" cy="3273825"/>
          </a:xfrm>
          <a:prstGeom prst="rect">
            <a:avLst/>
          </a:prstGeom>
        </p:spPr>
      </p:pic>
      <p:pic>
        <p:nvPicPr>
          <p:cNvPr id="23" name="图片 2">
            <a:extLst>
              <a:ext uri="{FF2B5EF4-FFF2-40B4-BE49-F238E27FC236}">
                <a16:creationId xmlns:a16="http://schemas.microsoft.com/office/drawing/2014/main" id="{E426E2F7-99F2-8647-B11D-03EBE7F308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5515" y="1378984"/>
            <a:ext cx="3155209" cy="2882533"/>
          </a:xfrm>
          <a:prstGeom prst="rect">
            <a:avLst/>
          </a:prstGeom>
        </p:spPr>
      </p:pic>
      <p:pic>
        <p:nvPicPr>
          <p:cNvPr id="24" name="图片 4">
            <a:extLst>
              <a:ext uri="{FF2B5EF4-FFF2-40B4-BE49-F238E27FC236}">
                <a16:creationId xmlns:a16="http://schemas.microsoft.com/office/drawing/2014/main" id="{3550311D-62B4-544E-93D8-7DAB8A8FE8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76" t="24623" r="49563" b="11225"/>
          <a:stretch/>
        </p:blipFill>
        <p:spPr>
          <a:xfrm>
            <a:off x="152400" y="4642765"/>
            <a:ext cx="3435515" cy="1255678"/>
          </a:xfrm>
          <a:prstGeom prst="rect">
            <a:avLst/>
          </a:prstGeom>
        </p:spPr>
      </p:pic>
      <p:pic>
        <p:nvPicPr>
          <p:cNvPr id="25" name="图片 22">
            <a:extLst>
              <a:ext uri="{FF2B5EF4-FFF2-40B4-BE49-F238E27FC236}">
                <a16:creationId xmlns:a16="http://schemas.microsoft.com/office/drawing/2014/main" id="{B1372909-4CB2-B749-9561-DC41D66D00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575" t="20966" r="3831" b="11742"/>
          <a:stretch/>
        </p:blipFill>
        <p:spPr>
          <a:xfrm>
            <a:off x="3892715" y="4607870"/>
            <a:ext cx="2957362" cy="1290573"/>
          </a:xfrm>
          <a:prstGeom prst="rect">
            <a:avLst/>
          </a:prstGeom>
        </p:spPr>
      </p:pic>
      <p:sp>
        <p:nvSpPr>
          <p:cNvPr id="2" name="TextBox 1">
            <a:extLst>
              <a:ext uri="{FF2B5EF4-FFF2-40B4-BE49-F238E27FC236}">
                <a16:creationId xmlns:a16="http://schemas.microsoft.com/office/drawing/2014/main" id="{AF80972F-8D16-8140-AFA0-AC34EF7EA039}"/>
              </a:ext>
            </a:extLst>
          </p:cNvPr>
          <p:cNvSpPr txBox="1"/>
          <p:nvPr/>
        </p:nvSpPr>
        <p:spPr>
          <a:xfrm>
            <a:off x="1870157" y="4607870"/>
            <a:ext cx="1574405" cy="523220"/>
          </a:xfrm>
          <a:prstGeom prst="rect">
            <a:avLst/>
          </a:prstGeom>
          <a:solidFill>
            <a:schemeClr val="bg1"/>
          </a:solidFill>
        </p:spPr>
        <p:txBody>
          <a:bodyPr wrap="none" rtlCol="0">
            <a:spAutoFit/>
          </a:bodyPr>
          <a:lstStyle/>
          <a:p>
            <a:r>
              <a:rPr lang="en-US" altLang="zh-CN" sz="2800" i="1" dirty="0">
                <a:solidFill>
                  <a:srgbClr val="002060"/>
                </a:solidFill>
              </a:rPr>
              <a:t>Tangshan</a:t>
            </a:r>
            <a:endParaRPr lang="en-CN" sz="2800" i="1" dirty="0">
              <a:solidFill>
                <a:srgbClr val="002060"/>
              </a:solidFill>
            </a:endParaRPr>
          </a:p>
        </p:txBody>
      </p:sp>
      <p:sp>
        <p:nvSpPr>
          <p:cNvPr id="27" name="TextBox 26">
            <a:extLst>
              <a:ext uri="{FF2B5EF4-FFF2-40B4-BE49-F238E27FC236}">
                <a16:creationId xmlns:a16="http://schemas.microsoft.com/office/drawing/2014/main" id="{4692987D-2A3E-964F-8A7B-C5454E1C2073}"/>
              </a:ext>
            </a:extLst>
          </p:cNvPr>
          <p:cNvSpPr txBox="1"/>
          <p:nvPr/>
        </p:nvSpPr>
        <p:spPr>
          <a:xfrm>
            <a:off x="5230186" y="4533916"/>
            <a:ext cx="1731628" cy="523220"/>
          </a:xfrm>
          <a:prstGeom prst="rect">
            <a:avLst/>
          </a:prstGeom>
          <a:solidFill>
            <a:schemeClr val="bg1"/>
          </a:solidFill>
        </p:spPr>
        <p:txBody>
          <a:bodyPr wrap="none" rtlCol="0">
            <a:spAutoFit/>
          </a:bodyPr>
          <a:lstStyle/>
          <a:p>
            <a:r>
              <a:rPr lang="en-US" altLang="zh-CN" sz="2800" i="1" dirty="0">
                <a:solidFill>
                  <a:srgbClr val="002060"/>
                </a:solidFill>
              </a:rPr>
              <a:t>Wenchuan</a:t>
            </a:r>
            <a:endParaRPr lang="en-CN" sz="2800" i="1" dirty="0">
              <a:solidFill>
                <a:srgbClr val="002060"/>
              </a:solidFill>
            </a:endParaRPr>
          </a:p>
        </p:txBody>
      </p:sp>
      <p:grpSp>
        <p:nvGrpSpPr>
          <p:cNvPr id="28" name="组合 14">
            <a:extLst>
              <a:ext uri="{FF2B5EF4-FFF2-40B4-BE49-F238E27FC236}">
                <a16:creationId xmlns:a16="http://schemas.microsoft.com/office/drawing/2014/main" id="{0418D413-7015-C24C-88F6-9C50708AFFC8}"/>
              </a:ext>
            </a:extLst>
          </p:cNvPr>
          <p:cNvGrpSpPr/>
          <p:nvPr/>
        </p:nvGrpSpPr>
        <p:grpSpPr>
          <a:xfrm>
            <a:off x="7592290" y="1248896"/>
            <a:ext cx="2979746" cy="4230730"/>
            <a:chOff x="3186184" y="1364250"/>
            <a:chExt cx="2979746" cy="4230730"/>
          </a:xfrm>
        </p:grpSpPr>
        <p:pic>
          <p:nvPicPr>
            <p:cNvPr id="29" name="图片 7">
              <a:extLst>
                <a:ext uri="{FF2B5EF4-FFF2-40B4-BE49-F238E27FC236}">
                  <a16:creationId xmlns:a16="http://schemas.microsoft.com/office/drawing/2014/main" id="{8915B9AA-34DC-DD47-A3A1-47461FBC4305}"/>
                </a:ext>
              </a:extLst>
            </p:cNvPr>
            <p:cNvPicPr>
              <a:picLocks noChangeAspect="1"/>
            </p:cNvPicPr>
            <p:nvPr/>
          </p:nvPicPr>
          <p:blipFill>
            <a:blip r:embed="rId7"/>
            <a:stretch>
              <a:fillRect/>
            </a:stretch>
          </p:blipFill>
          <p:spPr>
            <a:xfrm>
              <a:off x="3438938" y="3974855"/>
              <a:ext cx="2547911" cy="1609252"/>
            </a:xfrm>
            <a:prstGeom prst="rect">
              <a:avLst/>
            </a:prstGeom>
          </p:spPr>
        </p:pic>
        <p:pic>
          <p:nvPicPr>
            <p:cNvPr id="30" name="图片 13">
              <a:extLst>
                <a:ext uri="{FF2B5EF4-FFF2-40B4-BE49-F238E27FC236}">
                  <a16:creationId xmlns:a16="http://schemas.microsoft.com/office/drawing/2014/main" id="{763C3101-05A7-EB44-B074-07ABD819A193}"/>
                </a:ext>
              </a:extLst>
            </p:cNvPr>
            <p:cNvPicPr>
              <a:picLocks noChangeAspect="1"/>
            </p:cNvPicPr>
            <p:nvPr/>
          </p:nvPicPr>
          <p:blipFill>
            <a:blip r:embed="rId8"/>
            <a:stretch>
              <a:fillRect/>
            </a:stretch>
          </p:blipFill>
          <p:spPr>
            <a:xfrm>
              <a:off x="3438938" y="1797398"/>
              <a:ext cx="2411023" cy="1700282"/>
            </a:xfrm>
            <a:prstGeom prst="rect">
              <a:avLst/>
            </a:prstGeom>
          </p:spPr>
        </p:pic>
        <p:sp>
          <p:nvSpPr>
            <p:cNvPr id="31" name="矩形 32">
              <a:extLst>
                <a:ext uri="{FF2B5EF4-FFF2-40B4-BE49-F238E27FC236}">
                  <a16:creationId xmlns:a16="http://schemas.microsoft.com/office/drawing/2014/main" id="{99E61EDA-2DF5-C449-9A49-7FC9CC4089AB}"/>
                </a:ext>
              </a:extLst>
            </p:cNvPr>
            <p:cNvSpPr/>
            <p:nvPr/>
          </p:nvSpPr>
          <p:spPr>
            <a:xfrm>
              <a:off x="3186184" y="1364250"/>
              <a:ext cx="2979746" cy="4230730"/>
            </a:xfrm>
            <a:prstGeom prst="rect">
              <a:avLst/>
            </a:prstGeom>
            <a:noFill/>
            <a:ln w="38100" cmpd="sng">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a:solidFill>
                  <a:srgbClr val="FFFFFF"/>
                </a:solidFill>
                <a:latin typeface="Microsoft YaHei" panose="020B0503020204020204" pitchFamily="34" charset="-122"/>
                <a:ea typeface="Microsoft YaHei" panose="020B0503020204020204" pitchFamily="34" charset="-122"/>
              </a:endParaRPr>
            </a:p>
          </p:txBody>
        </p:sp>
      </p:grpSp>
      <p:sp>
        <p:nvSpPr>
          <p:cNvPr id="32" name="文本框 14">
            <a:extLst>
              <a:ext uri="{FF2B5EF4-FFF2-40B4-BE49-F238E27FC236}">
                <a16:creationId xmlns:a16="http://schemas.microsoft.com/office/drawing/2014/main" id="{F9389674-6220-6C46-B277-92256A6669CF}"/>
              </a:ext>
            </a:extLst>
          </p:cNvPr>
          <p:cNvSpPr txBox="1"/>
          <p:nvPr/>
        </p:nvSpPr>
        <p:spPr>
          <a:xfrm>
            <a:off x="1794671" y="5932475"/>
            <a:ext cx="3435515" cy="477054"/>
          </a:xfrm>
          <a:prstGeom prst="rect">
            <a:avLst/>
          </a:prstGeom>
          <a:noFill/>
        </p:spPr>
        <p:txBody>
          <a:bodyPr wrap="square">
            <a:spAutoFit/>
          </a:bodyPr>
          <a:lstStyle/>
          <a:p>
            <a:pPr marL="342900" indent="-342900">
              <a:buFont typeface="Arial" panose="020B0604020202020204" pitchFamily="34" charset="0"/>
              <a:buChar char="•"/>
            </a:pPr>
            <a:r>
              <a:rPr lang="en-US" altLang="zh-CN" sz="2500" b="1" i="1" dirty="0">
                <a:solidFill>
                  <a:srgbClr val="002060"/>
                </a:solidFill>
                <a:latin typeface="Times New Roman" panose="02020603050405020304" pitchFamily="18" charset="0"/>
                <a:cs typeface="Times New Roman" panose="02020603050405020304" pitchFamily="18" charset="0"/>
              </a:rPr>
              <a:t>Curved-Grid</a:t>
            </a:r>
            <a:r>
              <a:rPr lang="zh-CN" altLang="en-US" sz="2500" b="1" i="1" dirty="0">
                <a:solidFill>
                  <a:srgbClr val="002060"/>
                </a:solidFill>
                <a:latin typeface="Times New Roman" panose="02020603050405020304" pitchFamily="18" charset="0"/>
                <a:cs typeface="Times New Roman" panose="02020603050405020304" pitchFamily="18" charset="0"/>
              </a:rPr>
              <a:t> </a:t>
            </a:r>
            <a:r>
              <a:rPr lang="en-US" altLang="zh-CN" sz="2500" b="1" i="1" dirty="0">
                <a:solidFill>
                  <a:srgbClr val="002060"/>
                </a:solidFill>
                <a:latin typeface="Times New Roman" panose="02020603050405020304" pitchFamily="18" charset="0"/>
                <a:cs typeface="Times New Roman" panose="02020603050405020304" pitchFamily="18" charset="0"/>
              </a:rPr>
              <a:t>System</a:t>
            </a:r>
            <a:endParaRPr lang="zh-CN" altLang="en-US" sz="2500" b="1" i="1" dirty="0">
              <a:solidFill>
                <a:srgbClr val="002060"/>
              </a:solidFill>
              <a:latin typeface="Times New Roman" panose="02020603050405020304" pitchFamily="18" charset="0"/>
              <a:cs typeface="Times New Roman" panose="02020603050405020304" pitchFamily="18" charset="0"/>
            </a:endParaRPr>
          </a:p>
        </p:txBody>
      </p:sp>
      <p:sp>
        <p:nvSpPr>
          <p:cNvPr id="33" name="文本框 14">
            <a:extLst>
              <a:ext uri="{FF2B5EF4-FFF2-40B4-BE49-F238E27FC236}">
                <a16:creationId xmlns:a16="http://schemas.microsoft.com/office/drawing/2014/main" id="{6057D9C3-BF51-2D4F-87D6-C6BD7935C6D4}"/>
              </a:ext>
            </a:extLst>
          </p:cNvPr>
          <p:cNvSpPr txBox="1"/>
          <p:nvPr/>
        </p:nvSpPr>
        <p:spPr>
          <a:xfrm>
            <a:off x="7091437" y="700839"/>
            <a:ext cx="3918235" cy="477054"/>
          </a:xfrm>
          <a:prstGeom prst="rect">
            <a:avLst/>
          </a:prstGeom>
          <a:noFill/>
        </p:spPr>
        <p:txBody>
          <a:bodyPr wrap="square">
            <a:spAutoFit/>
          </a:bodyPr>
          <a:lstStyle/>
          <a:p>
            <a:pPr marL="342900" indent="-342900">
              <a:buFont typeface="Arial" panose="020B0604020202020204" pitchFamily="34" charset="0"/>
              <a:buChar char="•"/>
            </a:pPr>
            <a:r>
              <a:rPr lang="en-US" altLang="zh-CN" sz="2500" b="1" i="1" dirty="0">
                <a:solidFill>
                  <a:srgbClr val="002060"/>
                </a:solidFill>
                <a:latin typeface="Times New Roman" panose="02020603050405020304" pitchFamily="18" charset="0"/>
                <a:cs typeface="Times New Roman" panose="02020603050405020304" pitchFamily="18" charset="0"/>
              </a:rPr>
              <a:t>Dynamic rupture source</a:t>
            </a:r>
            <a:endParaRPr lang="zh-CN" altLang="en-US" sz="25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863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DF29E6-65E3-A645-B192-10FDC349E946}"/>
              </a:ext>
            </a:extLst>
          </p:cNvPr>
          <p:cNvPicPr>
            <a:picLocks noChangeAspect="1"/>
          </p:cNvPicPr>
          <p:nvPr/>
        </p:nvPicPr>
        <p:blipFill rotWithShape="1">
          <a:blip r:embed="rId3"/>
          <a:srcRect r="67015"/>
          <a:stretch/>
        </p:blipFill>
        <p:spPr>
          <a:xfrm>
            <a:off x="5513142" y="4655787"/>
            <a:ext cx="985798" cy="957965"/>
          </a:xfrm>
          <a:prstGeom prst="rect">
            <a:avLst/>
          </a:prstGeom>
        </p:spPr>
      </p:pic>
      <p:sp>
        <p:nvSpPr>
          <p:cNvPr id="3" name="灯片编号占位符 2">
            <a:extLst>
              <a:ext uri="{FF2B5EF4-FFF2-40B4-BE49-F238E27FC236}">
                <a16:creationId xmlns:a16="http://schemas.microsoft.com/office/drawing/2014/main" id="{E26A60AA-30EB-511A-8569-8DC28852A9F6}"/>
              </a:ext>
            </a:extLst>
          </p:cNvPr>
          <p:cNvSpPr>
            <a:spLocks noGrp="1"/>
          </p:cNvSpPr>
          <p:nvPr>
            <p:ph type="sldNum" sz="quarter" idx="12"/>
          </p:nvPr>
        </p:nvSpPr>
        <p:spPr/>
        <p:txBody>
          <a:bodyPr/>
          <a:lstStyle/>
          <a:p>
            <a:fld id="{EE1A25C6-76A9-4B26-927F-F295C44F0DD8}" type="slidenum">
              <a:rPr lang="zh-CN" altLang="en-US" smtClean="0"/>
              <a:t>18</a:t>
            </a:fld>
            <a:endParaRPr lang="zh-CN" altLang="en-US"/>
          </a:p>
        </p:txBody>
      </p:sp>
      <p:sp>
        <p:nvSpPr>
          <p:cNvPr id="4" name="文本框 3">
            <a:extLst>
              <a:ext uri="{FF2B5EF4-FFF2-40B4-BE49-F238E27FC236}">
                <a16:creationId xmlns:a16="http://schemas.microsoft.com/office/drawing/2014/main" id="{2E7E08F1-A5D8-184D-4D1C-BDA1C2FBF4E4}"/>
              </a:ext>
            </a:extLst>
          </p:cNvPr>
          <p:cNvSpPr txBox="1"/>
          <p:nvPr/>
        </p:nvSpPr>
        <p:spPr>
          <a:xfrm>
            <a:off x="6081035" y="5960134"/>
            <a:ext cx="65" cy="276999"/>
          </a:xfrm>
          <a:prstGeom prst="rect">
            <a:avLst/>
          </a:prstGeom>
          <a:noFill/>
        </p:spPr>
        <p:txBody>
          <a:bodyPr wrap="none" lIns="0" tIns="0" rIns="0" bIns="0" rtlCol="0">
            <a:spAutoFit/>
          </a:bodyPr>
          <a:lstStyle/>
          <a:p>
            <a:endParaRPr kumimoji="1" lang="zh-CN" altLang="en-US" dirty="0"/>
          </a:p>
        </p:txBody>
      </p:sp>
      <p:sp>
        <p:nvSpPr>
          <p:cNvPr id="7" name="文本框 6">
            <a:extLst>
              <a:ext uri="{FF2B5EF4-FFF2-40B4-BE49-F238E27FC236}">
                <a16:creationId xmlns:a16="http://schemas.microsoft.com/office/drawing/2014/main" id="{67F42188-9B85-7A50-318C-0574C9358250}"/>
              </a:ext>
            </a:extLst>
          </p:cNvPr>
          <p:cNvSpPr txBox="1"/>
          <p:nvPr/>
        </p:nvSpPr>
        <p:spPr>
          <a:xfrm>
            <a:off x="725595" y="7608679"/>
            <a:ext cx="4008512" cy="830997"/>
          </a:xfrm>
          <a:prstGeom prst="rect">
            <a:avLst/>
          </a:prstGeom>
          <a:noFill/>
        </p:spPr>
        <p:txBody>
          <a:bodyPr wrap="square" rtlCol="0">
            <a:spAutoFit/>
          </a:bodyPr>
          <a:lstStyle/>
          <a:p>
            <a:r>
              <a:rPr lang="en" altLang="zh-CN" sz="2400" i="1" dirty="0">
                <a:effectLst/>
                <a:latin typeface="Times New Roman" panose="02020603050405020304" pitchFamily="18" charset="0"/>
                <a:cs typeface="Times New Roman" panose="02020603050405020304" pitchFamily="18" charset="0"/>
              </a:rPr>
              <a:t>The three-dimensional PML absorbing boundary condition</a:t>
            </a:r>
          </a:p>
        </p:txBody>
      </p:sp>
      <p:grpSp>
        <p:nvGrpSpPr>
          <p:cNvPr id="9" name="组合 10">
            <a:extLst>
              <a:ext uri="{FF2B5EF4-FFF2-40B4-BE49-F238E27FC236}">
                <a16:creationId xmlns:a16="http://schemas.microsoft.com/office/drawing/2014/main" id="{8B85CA20-E376-F1B6-1393-322C69388E75}"/>
              </a:ext>
            </a:extLst>
          </p:cNvPr>
          <p:cNvGrpSpPr/>
          <p:nvPr/>
        </p:nvGrpSpPr>
        <p:grpSpPr>
          <a:xfrm>
            <a:off x="428823" y="3103596"/>
            <a:ext cx="4602057" cy="2895855"/>
            <a:chOff x="372359" y="3758152"/>
            <a:chExt cx="4012300" cy="2281067"/>
          </a:xfrm>
        </p:grpSpPr>
        <p:pic>
          <p:nvPicPr>
            <p:cNvPr id="10" name="图片 16">
              <a:extLst>
                <a:ext uri="{FF2B5EF4-FFF2-40B4-BE49-F238E27FC236}">
                  <a16:creationId xmlns:a16="http://schemas.microsoft.com/office/drawing/2014/main" id="{5F091953-9214-2FE8-68EC-F0DE4A9E10E5}"/>
                </a:ext>
              </a:extLst>
            </p:cNvPr>
            <p:cNvPicPr>
              <a:picLocks noChangeAspect="1"/>
            </p:cNvPicPr>
            <p:nvPr/>
          </p:nvPicPr>
          <p:blipFill rotWithShape="1">
            <a:blip r:embed="rId4"/>
            <a:srcRect t="52168"/>
            <a:stretch/>
          </p:blipFill>
          <p:spPr>
            <a:xfrm>
              <a:off x="372359" y="3855563"/>
              <a:ext cx="4012300" cy="2183656"/>
            </a:xfrm>
            <a:prstGeom prst="rect">
              <a:avLst/>
            </a:prstGeom>
          </p:spPr>
        </p:pic>
        <p:sp>
          <p:nvSpPr>
            <p:cNvPr id="11" name="矩形 9">
              <a:extLst>
                <a:ext uri="{FF2B5EF4-FFF2-40B4-BE49-F238E27FC236}">
                  <a16:creationId xmlns:a16="http://schemas.microsoft.com/office/drawing/2014/main" id="{ADEE694B-9805-F01E-A4C2-4492DDE158CD}"/>
                </a:ext>
              </a:extLst>
            </p:cNvPr>
            <p:cNvSpPr/>
            <p:nvPr/>
          </p:nvSpPr>
          <p:spPr>
            <a:xfrm>
              <a:off x="457200" y="3758152"/>
              <a:ext cx="692870" cy="55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grpSp>
      <p:grpSp>
        <p:nvGrpSpPr>
          <p:cNvPr id="12" name="组合 11">
            <a:extLst>
              <a:ext uri="{FF2B5EF4-FFF2-40B4-BE49-F238E27FC236}">
                <a16:creationId xmlns:a16="http://schemas.microsoft.com/office/drawing/2014/main" id="{264DA53F-7538-788E-F12B-2905D173330A}"/>
              </a:ext>
            </a:extLst>
          </p:cNvPr>
          <p:cNvGrpSpPr/>
          <p:nvPr/>
        </p:nvGrpSpPr>
        <p:grpSpPr>
          <a:xfrm>
            <a:off x="7079361" y="3248799"/>
            <a:ext cx="4392204" cy="2707035"/>
            <a:chOff x="4933455" y="3758153"/>
            <a:chExt cx="3937167" cy="2251668"/>
          </a:xfrm>
        </p:grpSpPr>
        <p:pic>
          <p:nvPicPr>
            <p:cNvPr id="13" name="图片 4">
              <a:extLst>
                <a:ext uri="{FF2B5EF4-FFF2-40B4-BE49-F238E27FC236}">
                  <a16:creationId xmlns:a16="http://schemas.microsoft.com/office/drawing/2014/main" id="{41AD045A-923B-3274-77F3-58A68648ED17}"/>
                </a:ext>
              </a:extLst>
            </p:cNvPr>
            <p:cNvPicPr>
              <a:picLocks noChangeAspect="1"/>
            </p:cNvPicPr>
            <p:nvPr/>
          </p:nvPicPr>
          <p:blipFill rotWithShape="1">
            <a:blip r:embed="rId4"/>
            <a:srcRect b="51912"/>
            <a:stretch/>
          </p:blipFill>
          <p:spPr>
            <a:xfrm>
              <a:off x="4933455" y="3855563"/>
              <a:ext cx="3937167" cy="2154258"/>
            </a:xfrm>
            <a:prstGeom prst="rect">
              <a:avLst/>
            </a:prstGeom>
          </p:spPr>
        </p:pic>
        <p:sp>
          <p:nvSpPr>
            <p:cNvPr id="14" name="矩形 19">
              <a:extLst>
                <a:ext uri="{FF2B5EF4-FFF2-40B4-BE49-F238E27FC236}">
                  <a16:creationId xmlns:a16="http://schemas.microsoft.com/office/drawing/2014/main" id="{199BBAE4-B9E0-7ABE-BBD2-C87105AB89E2}"/>
                </a:ext>
              </a:extLst>
            </p:cNvPr>
            <p:cNvSpPr/>
            <p:nvPr/>
          </p:nvSpPr>
          <p:spPr>
            <a:xfrm>
              <a:off x="4933455" y="3758153"/>
              <a:ext cx="692870" cy="55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grpSp>
      <p:sp>
        <p:nvSpPr>
          <p:cNvPr id="6" name="文本框 5">
            <a:extLst>
              <a:ext uri="{FF2B5EF4-FFF2-40B4-BE49-F238E27FC236}">
                <a16:creationId xmlns:a16="http://schemas.microsoft.com/office/drawing/2014/main" id="{9DEC69F7-6F8E-BF5B-3996-1B541F834812}"/>
              </a:ext>
            </a:extLst>
          </p:cNvPr>
          <p:cNvSpPr txBox="1"/>
          <p:nvPr/>
        </p:nvSpPr>
        <p:spPr>
          <a:xfrm>
            <a:off x="6373876" y="1244248"/>
            <a:ext cx="5472722" cy="1569660"/>
          </a:xfrm>
          <a:prstGeom prst="rect">
            <a:avLst/>
          </a:prstGeom>
          <a:noFill/>
          <a:ln w="19050">
            <a:solidFill>
              <a:srgbClr val="002060"/>
            </a:solidFill>
          </a:ln>
        </p:spPr>
        <p:txBody>
          <a:bodyPr wrap="square">
            <a:spAutoFit/>
          </a:bodyPr>
          <a:lstStyle/>
          <a:p>
            <a:pPr marL="285750" indent="-285750">
              <a:buFont typeface="Arial" panose="020B0604020202020204" pitchFamily="34" charset="0"/>
              <a:buChar char="•"/>
            </a:pPr>
            <a:r>
              <a:rPr lang="en" altLang="zh-CN" sz="2400" i="1" dirty="0">
                <a:solidFill>
                  <a:srgbClr val="002060"/>
                </a:solidFill>
                <a:latin typeface="Times New Roman" panose="02020603050405020304" pitchFamily="18" charset="0"/>
                <a:cs typeface="Times New Roman" panose="02020603050405020304" pitchFamily="18" charset="0"/>
              </a:rPr>
              <a:t>PML boundaries can eliminate  spurious reflection waves, enabling complete seismic simulations and accurate calculations of seismic hazards.</a:t>
            </a:r>
            <a:endParaRPr lang="zh-CN" altLang="en-US" sz="2400" i="1" dirty="0">
              <a:solidFill>
                <a:srgbClr val="002060"/>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ED95EFD0-C2A5-B254-F369-461B97339EC8}"/>
              </a:ext>
            </a:extLst>
          </p:cNvPr>
          <p:cNvSpPr txBox="1"/>
          <p:nvPr/>
        </p:nvSpPr>
        <p:spPr>
          <a:xfrm>
            <a:off x="3133841" y="5999451"/>
            <a:ext cx="1889172" cy="461665"/>
          </a:xfrm>
          <a:prstGeom prst="rect">
            <a:avLst/>
          </a:prstGeom>
          <a:noFill/>
        </p:spPr>
        <p:txBody>
          <a:bodyPr wrap="none" rtlCol="0">
            <a:spAutoFit/>
          </a:bodyPr>
          <a:lstStyle/>
          <a:p>
            <a:r>
              <a:rPr kumimoji="1" lang="en-US" altLang="zh-CN" sz="2400" i="1" dirty="0">
                <a:latin typeface="Times New Roman" panose="02020603050405020304" pitchFamily="18" charset="0"/>
                <a:cs typeface="Times New Roman" panose="02020603050405020304" pitchFamily="18" charset="0"/>
              </a:rPr>
              <a:t>Without PML</a:t>
            </a:r>
            <a:endParaRPr kumimoji="1" lang="zh-CN" altLang="en-US" sz="2400" i="1"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38E36341-3AF6-F7CF-9E59-CCAB65154553}"/>
              </a:ext>
            </a:extLst>
          </p:cNvPr>
          <p:cNvSpPr txBox="1"/>
          <p:nvPr/>
        </p:nvSpPr>
        <p:spPr>
          <a:xfrm>
            <a:off x="6287572" y="6022318"/>
            <a:ext cx="1440459" cy="461665"/>
          </a:xfrm>
          <a:prstGeom prst="rect">
            <a:avLst/>
          </a:prstGeom>
          <a:noFill/>
        </p:spPr>
        <p:txBody>
          <a:bodyPr wrap="none" rtlCol="0">
            <a:spAutoFit/>
          </a:bodyPr>
          <a:lstStyle/>
          <a:p>
            <a:r>
              <a:rPr kumimoji="1" lang="en-US" altLang="zh-CN" sz="2400" i="1" dirty="0">
                <a:latin typeface="Times New Roman" panose="02020603050405020304" pitchFamily="18" charset="0"/>
                <a:cs typeface="Times New Roman" panose="02020603050405020304" pitchFamily="18" charset="0"/>
              </a:rPr>
              <a:t>With PML</a:t>
            </a:r>
            <a:endParaRPr kumimoji="1" lang="zh-CN" altLang="en-US" sz="2400" i="1"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4FED42DE-19CC-9732-0B29-5D625B870B1F}"/>
              </a:ext>
            </a:extLst>
          </p:cNvPr>
          <p:cNvSpPr/>
          <p:nvPr/>
        </p:nvSpPr>
        <p:spPr>
          <a:xfrm>
            <a:off x="3098320" y="4719757"/>
            <a:ext cx="723569" cy="555060"/>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FF890ABE-1752-1D5E-FFE8-31F4336CBC33}"/>
              </a:ext>
            </a:extLst>
          </p:cNvPr>
          <p:cNvSpPr txBox="1"/>
          <p:nvPr/>
        </p:nvSpPr>
        <p:spPr>
          <a:xfrm>
            <a:off x="4102193" y="3924381"/>
            <a:ext cx="2802124" cy="461665"/>
          </a:xfrm>
          <a:prstGeom prst="rect">
            <a:avLst/>
          </a:prstGeom>
          <a:noFill/>
        </p:spPr>
        <p:txBody>
          <a:bodyPr wrap="square">
            <a:spAutoFit/>
          </a:bodyPr>
          <a:lstStyle/>
          <a:p>
            <a:r>
              <a:rPr lang="en" altLang="zh-CN" sz="2400" i="1" dirty="0">
                <a:latin typeface="Times New Roman" panose="02020603050405020304" pitchFamily="18" charset="0"/>
                <a:cs typeface="Times New Roman" panose="02020603050405020304" pitchFamily="18" charset="0"/>
              </a:rPr>
              <a:t>artificial reflection </a:t>
            </a:r>
            <a:endParaRPr lang="zh-CN" altLang="en-US" sz="2400" i="1" dirty="0"/>
          </a:p>
        </p:txBody>
      </p:sp>
      <p:cxnSp>
        <p:nvCxnSpPr>
          <p:cNvPr id="20" name="直线箭头连接符 19">
            <a:extLst>
              <a:ext uri="{FF2B5EF4-FFF2-40B4-BE49-F238E27FC236}">
                <a16:creationId xmlns:a16="http://schemas.microsoft.com/office/drawing/2014/main" id="{818B01CF-97BF-E91D-9C62-416CABE98195}"/>
              </a:ext>
            </a:extLst>
          </p:cNvPr>
          <p:cNvCxnSpPr>
            <a:cxnSpLocks/>
          </p:cNvCxnSpPr>
          <p:nvPr/>
        </p:nvCxnSpPr>
        <p:spPr>
          <a:xfrm flipV="1">
            <a:off x="3837952" y="4326452"/>
            <a:ext cx="489632" cy="459413"/>
          </a:xfrm>
          <a:prstGeom prst="straightConnector1">
            <a:avLst/>
          </a:prstGeom>
          <a:ln w="25400">
            <a:solidFill>
              <a:srgbClr val="44A0A0"/>
            </a:solidFill>
            <a:tailEnd type="triangle"/>
          </a:ln>
        </p:spPr>
        <p:style>
          <a:lnRef idx="1">
            <a:schemeClr val="accent1"/>
          </a:lnRef>
          <a:fillRef idx="0">
            <a:schemeClr val="accent1"/>
          </a:fillRef>
          <a:effectRef idx="0">
            <a:schemeClr val="accent1"/>
          </a:effectRef>
          <a:fontRef idx="minor">
            <a:schemeClr val="tx1"/>
          </a:fontRef>
        </p:style>
      </p:cxnSp>
      <p:sp>
        <p:nvSpPr>
          <p:cNvPr id="24" name="圆角矩形 23">
            <a:extLst>
              <a:ext uri="{FF2B5EF4-FFF2-40B4-BE49-F238E27FC236}">
                <a16:creationId xmlns:a16="http://schemas.microsoft.com/office/drawing/2014/main" id="{31BFF5D6-FDFA-282E-532D-6671B8F79660}"/>
              </a:ext>
            </a:extLst>
          </p:cNvPr>
          <p:cNvSpPr/>
          <p:nvPr/>
        </p:nvSpPr>
        <p:spPr>
          <a:xfrm>
            <a:off x="4102193" y="3935661"/>
            <a:ext cx="2591602" cy="369332"/>
          </a:xfrm>
          <a:prstGeom prst="roundRect">
            <a:avLst/>
          </a:prstGeom>
          <a:noFill/>
          <a:ln>
            <a:solidFill>
              <a:srgbClr val="44A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7">
            <a:extLst>
              <a:ext uri="{FF2B5EF4-FFF2-40B4-BE49-F238E27FC236}">
                <a16:creationId xmlns:a16="http://schemas.microsoft.com/office/drawing/2014/main" id="{5C88CE47-8FF3-3E44-A5F6-078BE472D328}"/>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Perfectly Matched Layer</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(PML)</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for</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Boundary</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Condition</a:t>
            </a:r>
            <a:endParaRPr kumimoji="1" lang="zh-CN" altLang="en-US" sz="3600" b="1" i="1" dirty="0">
              <a:solidFill>
                <a:srgbClr val="002060"/>
              </a:solidFill>
              <a:latin typeface="Times New Roman" panose="02020603050405020304" pitchFamily="18" charset="0"/>
              <a:cs typeface="Times New Roman" panose="02020603050405020304" pitchFamily="18" charset="0"/>
            </a:endParaRPr>
          </a:p>
        </p:txBody>
      </p:sp>
      <p:sp>
        <p:nvSpPr>
          <p:cNvPr id="22" name="文本框 5">
            <a:extLst>
              <a:ext uri="{FF2B5EF4-FFF2-40B4-BE49-F238E27FC236}">
                <a16:creationId xmlns:a16="http://schemas.microsoft.com/office/drawing/2014/main" id="{CF0B70F1-1DB1-4146-845C-B3AF932E8C9D}"/>
              </a:ext>
            </a:extLst>
          </p:cNvPr>
          <p:cNvSpPr txBox="1"/>
          <p:nvPr/>
        </p:nvSpPr>
        <p:spPr>
          <a:xfrm>
            <a:off x="2665371" y="3646128"/>
            <a:ext cx="6507190" cy="954107"/>
          </a:xfrm>
          <a:prstGeom prst="rect">
            <a:avLst/>
          </a:prstGeom>
          <a:solidFill>
            <a:schemeClr val="bg1"/>
          </a:solidFill>
          <a:ln w="19050">
            <a:solidFill>
              <a:srgbClr val="002060"/>
            </a:solidFill>
          </a:ln>
        </p:spPr>
        <p:txBody>
          <a:bodyPr wrap="square">
            <a:spAutoFit/>
          </a:bodyPr>
          <a:lstStyle/>
          <a:p>
            <a:pPr marL="285750" indent="-285750">
              <a:buFont typeface="Arial" panose="020B0604020202020204" pitchFamily="34" charset="0"/>
              <a:buChar char="•"/>
            </a:pPr>
            <a:r>
              <a:rPr lang="en" altLang="zh-CN" sz="2800" i="1" dirty="0">
                <a:solidFill>
                  <a:srgbClr val="002060"/>
                </a:solidFill>
                <a:latin typeface="Times New Roman" panose="02020603050405020304" pitchFamily="18" charset="0"/>
                <a:cs typeface="Times New Roman" panose="02020603050405020304" pitchFamily="18" charset="0"/>
              </a:rPr>
              <a:t>Introducing additional computations, leading to</a:t>
            </a:r>
            <a:r>
              <a:rPr lang="en-US" altLang="zh-CN" sz="2800" i="1" dirty="0">
                <a:solidFill>
                  <a:srgbClr val="002060"/>
                </a:solidFill>
                <a:latin typeface="Times New Roman" panose="02020603050405020304" pitchFamily="18" charset="0"/>
                <a:cs typeface="Times New Roman" panose="02020603050405020304" pitchFamily="18" charset="0"/>
              </a:rPr>
              <a:t>  severe load imbalance issues.</a:t>
            </a:r>
            <a:endParaRPr lang="zh-CN" altLang="en-US" sz="2800" i="1" dirty="0">
              <a:solidFill>
                <a:srgbClr val="002060"/>
              </a:solidFill>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4DD5E91E-C288-E24B-97F6-72B27C6A82B8}"/>
              </a:ext>
            </a:extLst>
          </p:cNvPr>
          <p:cNvPicPr>
            <a:picLocks noChangeAspect="1"/>
          </p:cNvPicPr>
          <p:nvPr/>
        </p:nvPicPr>
        <p:blipFill rotWithShape="1">
          <a:blip r:embed="rId3"/>
          <a:srcRect l="69871"/>
          <a:stretch/>
        </p:blipFill>
        <p:spPr>
          <a:xfrm>
            <a:off x="11056820" y="1937627"/>
            <a:ext cx="673993" cy="717049"/>
          </a:xfrm>
          <a:prstGeom prst="rect">
            <a:avLst/>
          </a:prstGeom>
        </p:spPr>
      </p:pic>
      <p:sp>
        <p:nvSpPr>
          <p:cNvPr id="27" name="文本框 5">
            <a:extLst>
              <a:ext uri="{FF2B5EF4-FFF2-40B4-BE49-F238E27FC236}">
                <a16:creationId xmlns:a16="http://schemas.microsoft.com/office/drawing/2014/main" id="{106A05C1-C6F4-D747-815C-38D0EADC41BE}"/>
              </a:ext>
            </a:extLst>
          </p:cNvPr>
          <p:cNvSpPr txBox="1"/>
          <p:nvPr/>
        </p:nvSpPr>
        <p:spPr>
          <a:xfrm>
            <a:off x="526135" y="1350839"/>
            <a:ext cx="5472722" cy="1384995"/>
          </a:xfrm>
          <a:prstGeom prst="rect">
            <a:avLst/>
          </a:prstGeom>
          <a:noFill/>
          <a:ln w="19050">
            <a:solidFill>
              <a:srgbClr val="002060"/>
            </a:solidFill>
          </a:ln>
        </p:spPr>
        <p:txBody>
          <a:bodyPr wrap="square">
            <a:spAutoFit/>
          </a:bodyPr>
          <a:lstStyle/>
          <a:p>
            <a:pPr marL="285750" indent="-285750">
              <a:buFont typeface="Arial" panose="020B0604020202020204" pitchFamily="34" charset="0"/>
              <a:buChar char="•"/>
            </a:pPr>
            <a:r>
              <a:rPr lang="en" altLang="zh-CN" sz="2800" i="1" dirty="0">
                <a:solidFill>
                  <a:srgbClr val="002060"/>
                </a:solidFill>
                <a:latin typeface="Times New Roman" panose="02020603050405020304" pitchFamily="18" charset="0"/>
                <a:cs typeface="Times New Roman" panose="02020603050405020304" pitchFamily="18" charset="0"/>
              </a:rPr>
              <a:t>When seismic waves propagate to the boundary, they can generate spurious artificial reflection waves. </a:t>
            </a:r>
          </a:p>
        </p:txBody>
      </p:sp>
    </p:spTree>
    <p:extLst>
      <p:ext uri="{BB962C8B-B14F-4D97-AF65-F5344CB8AC3E}">
        <p14:creationId xmlns:p14="http://schemas.microsoft.com/office/powerpoint/2010/main" val="20407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26A60AA-30EB-511A-8569-8DC28852A9F6}"/>
              </a:ext>
            </a:extLst>
          </p:cNvPr>
          <p:cNvSpPr>
            <a:spLocks noGrp="1"/>
          </p:cNvSpPr>
          <p:nvPr>
            <p:ph type="sldNum" sz="quarter" idx="12"/>
          </p:nvPr>
        </p:nvSpPr>
        <p:spPr/>
        <p:txBody>
          <a:bodyPr/>
          <a:lstStyle/>
          <a:p>
            <a:fld id="{EE1A25C6-76A9-4B26-927F-F295C44F0DD8}" type="slidenum">
              <a:rPr lang="zh-CN" altLang="en-US" smtClean="0">
                <a:solidFill>
                  <a:srgbClr val="002060"/>
                </a:solidFill>
              </a:rPr>
              <a:t>19</a:t>
            </a:fld>
            <a:endParaRPr lang="zh-CN" altLang="en-US">
              <a:solidFill>
                <a:srgbClr val="002060"/>
              </a:solidFill>
            </a:endParaRPr>
          </a:p>
        </p:txBody>
      </p:sp>
      <p:sp>
        <p:nvSpPr>
          <p:cNvPr id="7" name="文本框 6">
            <a:extLst>
              <a:ext uri="{FF2B5EF4-FFF2-40B4-BE49-F238E27FC236}">
                <a16:creationId xmlns:a16="http://schemas.microsoft.com/office/drawing/2014/main" id="{67F42188-9B85-7A50-318C-0574C9358250}"/>
              </a:ext>
            </a:extLst>
          </p:cNvPr>
          <p:cNvSpPr txBox="1"/>
          <p:nvPr/>
        </p:nvSpPr>
        <p:spPr>
          <a:xfrm>
            <a:off x="725595" y="7608679"/>
            <a:ext cx="4008512" cy="830997"/>
          </a:xfrm>
          <a:prstGeom prst="rect">
            <a:avLst/>
          </a:prstGeom>
          <a:noFill/>
        </p:spPr>
        <p:txBody>
          <a:bodyPr wrap="square" rtlCol="0">
            <a:spAutoFit/>
          </a:bodyPr>
          <a:lstStyle/>
          <a:p>
            <a:r>
              <a:rPr lang="en" altLang="zh-CN" sz="2400" i="1" dirty="0">
                <a:solidFill>
                  <a:srgbClr val="002060"/>
                </a:solidFill>
                <a:effectLst/>
                <a:latin typeface="Times New Roman" panose="02020603050405020304" pitchFamily="18" charset="0"/>
                <a:cs typeface="Times New Roman" panose="02020603050405020304" pitchFamily="18" charset="0"/>
              </a:rPr>
              <a:t>The three-dimensional PML absorbing boundary condition</a:t>
            </a:r>
          </a:p>
        </p:txBody>
      </p:sp>
      <p:sp>
        <p:nvSpPr>
          <p:cNvPr id="5" name="文本框 4">
            <a:extLst>
              <a:ext uri="{FF2B5EF4-FFF2-40B4-BE49-F238E27FC236}">
                <a16:creationId xmlns:a16="http://schemas.microsoft.com/office/drawing/2014/main" id="{ED95EFD0-C2A5-B254-F369-461B97339EC8}"/>
              </a:ext>
            </a:extLst>
          </p:cNvPr>
          <p:cNvSpPr txBox="1"/>
          <p:nvPr/>
        </p:nvSpPr>
        <p:spPr>
          <a:xfrm>
            <a:off x="1167727" y="1103008"/>
            <a:ext cx="3280065" cy="461665"/>
          </a:xfrm>
          <a:prstGeom prst="rect">
            <a:avLst/>
          </a:prstGeom>
          <a:noFill/>
        </p:spPr>
        <p:txBody>
          <a:bodyPr wrap="none" rtlCol="0">
            <a:spAutoFit/>
          </a:bodyPr>
          <a:lstStyle/>
          <a:p>
            <a:r>
              <a:rPr lang="en-US" altLang="zh-CN" sz="2400" i="1" dirty="0">
                <a:solidFill>
                  <a:srgbClr val="002060"/>
                </a:solidFill>
                <a:latin typeface="Times New Roman" panose="02020603050405020304" pitchFamily="18" charset="0"/>
                <a:cs typeface="Times New Roman" panose="02020603050405020304" pitchFamily="18" charset="0"/>
              </a:rPr>
              <a:t>Dynamic rupture source</a:t>
            </a:r>
            <a:endParaRPr lang="zh-CN" altLang="en-US" sz="2400" i="1" dirty="0">
              <a:solidFill>
                <a:srgbClr val="002060"/>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38E36341-3AF6-F7CF-9E59-CCAB65154553}"/>
              </a:ext>
            </a:extLst>
          </p:cNvPr>
          <p:cNvSpPr txBox="1"/>
          <p:nvPr/>
        </p:nvSpPr>
        <p:spPr>
          <a:xfrm>
            <a:off x="4948534" y="2296305"/>
            <a:ext cx="1440459" cy="461665"/>
          </a:xfrm>
          <a:prstGeom prst="rect">
            <a:avLst/>
          </a:prstGeom>
          <a:noFill/>
        </p:spPr>
        <p:txBody>
          <a:bodyPr wrap="none" rtlCol="0">
            <a:spAutoFit/>
          </a:bodyPr>
          <a:lstStyle/>
          <a:p>
            <a:r>
              <a:rPr kumimoji="1" lang="en-US" altLang="zh-CN" sz="2400" i="1" dirty="0">
                <a:solidFill>
                  <a:srgbClr val="002060"/>
                </a:solidFill>
                <a:latin typeface="Times New Roman" panose="02020603050405020304" pitchFamily="18" charset="0"/>
                <a:cs typeface="Times New Roman" panose="02020603050405020304" pitchFamily="18" charset="0"/>
              </a:rPr>
              <a:t>With PML</a:t>
            </a:r>
            <a:endParaRPr kumimoji="1" lang="zh-CN" altLang="en-US" sz="2400" i="1" dirty="0">
              <a:solidFill>
                <a:srgbClr val="002060"/>
              </a:solidFill>
              <a:latin typeface="Times New Roman" panose="02020603050405020304" pitchFamily="18" charset="0"/>
              <a:cs typeface="Times New Roman" panose="02020603050405020304" pitchFamily="18" charset="0"/>
            </a:endParaRPr>
          </a:p>
        </p:txBody>
      </p:sp>
      <p:sp>
        <p:nvSpPr>
          <p:cNvPr id="21" name="文本框 7">
            <a:extLst>
              <a:ext uri="{FF2B5EF4-FFF2-40B4-BE49-F238E27FC236}">
                <a16:creationId xmlns:a16="http://schemas.microsoft.com/office/drawing/2014/main" id="{5C88CE47-8FF3-3E44-A5F6-078BE472D328}"/>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Overview</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of</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this</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work</a:t>
            </a:r>
            <a:endParaRPr kumimoji="1" lang="zh-CN" altLang="en-US" sz="3600" b="1" i="1" dirty="0">
              <a:solidFill>
                <a:srgbClr val="002060"/>
              </a:solidFill>
              <a:latin typeface="Times New Roman" panose="02020603050405020304" pitchFamily="18" charset="0"/>
              <a:cs typeface="Times New Roman" panose="02020603050405020304" pitchFamily="18" charset="0"/>
            </a:endParaRPr>
          </a:p>
        </p:txBody>
      </p:sp>
      <p:sp>
        <p:nvSpPr>
          <p:cNvPr id="23" name="Manual Input 22">
            <a:extLst>
              <a:ext uri="{FF2B5EF4-FFF2-40B4-BE49-F238E27FC236}">
                <a16:creationId xmlns:a16="http://schemas.microsoft.com/office/drawing/2014/main" id="{088A76C7-63D2-5F4B-827B-4B29DB29EC10}"/>
              </a:ext>
            </a:extLst>
          </p:cNvPr>
          <p:cNvSpPr/>
          <p:nvPr/>
        </p:nvSpPr>
        <p:spPr>
          <a:xfrm>
            <a:off x="872679" y="1480279"/>
            <a:ext cx="3897442" cy="1948721"/>
          </a:xfrm>
          <a:prstGeom prst="flowChartManualInput">
            <a:avLst/>
          </a:prstGeom>
          <a:solidFill>
            <a:srgbClr val="B7E8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rgbClr val="002060"/>
              </a:solidFill>
            </a:endParaRPr>
          </a:p>
        </p:txBody>
      </p:sp>
      <p:sp>
        <p:nvSpPr>
          <p:cNvPr id="25" name="Manual Input 24">
            <a:extLst>
              <a:ext uri="{FF2B5EF4-FFF2-40B4-BE49-F238E27FC236}">
                <a16:creationId xmlns:a16="http://schemas.microsoft.com/office/drawing/2014/main" id="{B80A1085-EF23-F745-8724-136FE4E2C7D1}"/>
              </a:ext>
            </a:extLst>
          </p:cNvPr>
          <p:cNvSpPr/>
          <p:nvPr/>
        </p:nvSpPr>
        <p:spPr>
          <a:xfrm>
            <a:off x="1093981" y="1649067"/>
            <a:ext cx="3450165" cy="1626526"/>
          </a:xfrm>
          <a:prstGeom prst="flowChartManualInpu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rgbClr val="002060"/>
              </a:solidFill>
            </a:endParaRPr>
          </a:p>
        </p:txBody>
      </p:sp>
      <p:sp>
        <p:nvSpPr>
          <p:cNvPr id="28" name="Oval 27">
            <a:extLst>
              <a:ext uri="{FF2B5EF4-FFF2-40B4-BE49-F238E27FC236}">
                <a16:creationId xmlns:a16="http://schemas.microsoft.com/office/drawing/2014/main" id="{223E559C-49D9-F641-96AE-07F2FD4F53B3}"/>
              </a:ext>
            </a:extLst>
          </p:cNvPr>
          <p:cNvSpPr/>
          <p:nvPr/>
        </p:nvSpPr>
        <p:spPr>
          <a:xfrm>
            <a:off x="2477791" y="2409611"/>
            <a:ext cx="384192" cy="38419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rgbClr val="002060"/>
              </a:solidFill>
            </a:endParaRPr>
          </a:p>
        </p:txBody>
      </p:sp>
      <p:sp>
        <p:nvSpPr>
          <p:cNvPr id="29" name="Oval 28">
            <a:extLst>
              <a:ext uri="{FF2B5EF4-FFF2-40B4-BE49-F238E27FC236}">
                <a16:creationId xmlns:a16="http://schemas.microsoft.com/office/drawing/2014/main" id="{B01BE0A8-D9E2-3745-BF71-34B0C32F1DA2}"/>
              </a:ext>
            </a:extLst>
          </p:cNvPr>
          <p:cNvSpPr/>
          <p:nvPr/>
        </p:nvSpPr>
        <p:spPr>
          <a:xfrm>
            <a:off x="2343979" y="2249830"/>
            <a:ext cx="693067" cy="69306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rgbClr val="002060"/>
              </a:solidFill>
            </a:endParaRPr>
          </a:p>
        </p:txBody>
      </p:sp>
      <p:sp>
        <p:nvSpPr>
          <p:cNvPr id="30" name="Oval 29">
            <a:extLst>
              <a:ext uri="{FF2B5EF4-FFF2-40B4-BE49-F238E27FC236}">
                <a16:creationId xmlns:a16="http://schemas.microsoft.com/office/drawing/2014/main" id="{230B3FCB-6923-AC43-8DC5-BEFC1233E978}"/>
              </a:ext>
            </a:extLst>
          </p:cNvPr>
          <p:cNvSpPr/>
          <p:nvPr/>
        </p:nvSpPr>
        <p:spPr>
          <a:xfrm>
            <a:off x="2184146" y="2112300"/>
            <a:ext cx="1009017" cy="100901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rgbClr val="002060"/>
              </a:solidFill>
            </a:endParaRPr>
          </a:p>
        </p:txBody>
      </p:sp>
      <p:cxnSp>
        <p:nvCxnSpPr>
          <p:cNvPr id="31" name="Curved Connector 30">
            <a:extLst>
              <a:ext uri="{FF2B5EF4-FFF2-40B4-BE49-F238E27FC236}">
                <a16:creationId xmlns:a16="http://schemas.microsoft.com/office/drawing/2014/main" id="{55F765FE-358A-384A-8C11-776CDA3FCF6B}"/>
              </a:ext>
            </a:extLst>
          </p:cNvPr>
          <p:cNvCxnSpPr/>
          <p:nvPr/>
        </p:nvCxnSpPr>
        <p:spPr>
          <a:xfrm>
            <a:off x="2181886" y="2163127"/>
            <a:ext cx="914400" cy="914400"/>
          </a:xfrm>
          <a:prstGeom prst="curvedConnector3">
            <a:avLst/>
          </a:prstGeom>
          <a:ln w="7302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EECCF40B-3390-AE45-B922-4CED85AE6E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8114" y="3842126"/>
            <a:ext cx="4504208" cy="2427457"/>
          </a:xfrm>
          <a:prstGeom prst="rect">
            <a:avLst/>
          </a:prstGeom>
        </p:spPr>
      </p:pic>
      <p:pic>
        <p:nvPicPr>
          <p:cNvPr id="33" name="图片 4">
            <a:extLst>
              <a:ext uri="{FF2B5EF4-FFF2-40B4-BE49-F238E27FC236}">
                <a16:creationId xmlns:a16="http://schemas.microsoft.com/office/drawing/2014/main" id="{FE83E337-C686-8647-886F-9BE861AB459B}"/>
              </a:ext>
            </a:extLst>
          </p:cNvPr>
          <p:cNvPicPr>
            <a:picLocks noChangeAspect="1"/>
          </p:cNvPicPr>
          <p:nvPr/>
        </p:nvPicPr>
        <p:blipFill>
          <a:blip r:embed="rId4"/>
          <a:stretch>
            <a:fillRect/>
          </a:stretch>
        </p:blipFill>
        <p:spPr>
          <a:xfrm>
            <a:off x="7798965" y="2163127"/>
            <a:ext cx="3554835" cy="371950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文本框 8">
            <a:extLst>
              <a:ext uri="{FF2B5EF4-FFF2-40B4-BE49-F238E27FC236}">
                <a16:creationId xmlns:a16="http://schemas.microsoft.com/office/drawing/2014/main" id="{B052899E-2336-A34E-B695-48AB0A484CC1}"/>
              </a:ext>
            </a:extLst>
          </p:cNvPr>
          <p:cNvSpPr txBox="1"/>
          <p:nvPr/>
        </p:nvSpPr>
        <p:spPr>
          <a:xfrm>
            <a:off x="3265694" y="5774468"/>
            <a:ext cx="3112650" cy="584775"/>
          </a:xfrm>
          <a:prstGeom prst="rect">
            <a:avLst/>
          </a:prstGeom>
          <a:noFill/>
        </p:spPr>
        <p:txBody>
          <a:bodyPr wrap="square">
            <a:spAutoFit/>
          </a:bodyPr>
          <a:lstStyle/>
          <a:p>
            <a:pPr algn="ctr"/>
            <a:r>
              <a:rPr lang="en-US" altLang="zh-CN" sz="3200" i="1" dirty="0">
                <a:solidFill>
                  <a:srgbClr val="002060"/>
                </a:solidFill>
              </a:rPr>
              <a:t>Supercomputer</a:t>
            </a:r>
            <a:endParaRPr lang="zh-CN" altLang="en-US" sz="3200" i="1" dirty="0">
              <a:solidFill>
                <a:srgbClr val="002060"/>
              </a:solidFill>
            </a:endParaRPr>
          </a:p>
        </p:txBody>
      </p:sp>
      <p:sp>
        <p:nvSpPr>
          <p:cNvPr id="35" name="Right Brace 34">
            <a:extLst>
              <a:ext uri="{FF2B5EF4-FFF2-40B4-BE49-F238E27FC236}">
                <a16:creationId xmlns:a16="http://schemas.microsoft.com/office/drawing/2014/main" id="{F28368D5-8784-4D46-9D22-F258AC85B91F}"/>
              </a:ext>
            </a:extLst>
          </p:cNvPr>
          <p:cNvSpPr/>
          <p:nvPr/>
        </p:nvSpPr>
        <p:spPr>
          <a:xfrm>
            <a:off x="6432681" y="1917726"/>
            <a:ext cx="850232" cy="3816511"/>
          </a:xfrm>
          <a:prstGeom prst="rightBrace">
            <a:avLst/>
          </a:prstGeom>
          <a:ln w="412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a:solidFill>
                <a:srgbClr val="002060"/>
              </a:solidFill>
            </a:endParaRPr>
          </a:p>
        </p:txBody>
      </p:sp>
      <p:sp>
        <p:nvSpPr>
          <p:cNvPr id="36" name="Right Arrow 35">
            <a:extLst>
              <a:ext uri="{FF2B5EF4-FFF2-40B4-BE49-F238E27FC236}">
                <a16:creationId xmlns:a16="http://schemas.microsoft.com/office/drawing/2014/main" id="{48C250EF-1348-2B48-BF4A-F6165A77210F}"/>
              </a:ext>
            </a:extLst>
          </p:cNvPr>
          <p:cNvSpPr/>
          <p:nvPr/>
        </p:nvSpPr>
        <p:spPr>
          <a:xfrm>
            <a:off x="6841755" y="3392020"/>
            <a:ext cx="834189" cy="807321"/>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rgbClr val="002060"/>
              </a:solidFill>
            </a:endParaRPr>
          </a:p>
        </p:txBody>
      </p:sp>
    </p:spTree>
    <p:extLst>
      <p:ext uri="{BB962C8B-B14F-4D97-AF65-F5344CB8AC3E}">
        <p14:creationId xmlns:p14="http://schemas.microsoft.com/office/powerpoint/2010/main" val="2641121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CD408-D573-A240-8F64-757E036D81E0}"/>
              </a:ext>
            </a:extLst>
          </p:cNvPr>
          <p:cNvPicPr>
            <a:picLocks noChangeAspect="1"/>
          </p:cNvPicPr>
          <p:nvPr/>
        </p:nvPicPr>
        <p:blipFill>
          <a:blip r:embed="rId2"/>
          <a:stretch>
            <a:fillRect/>
          </a:stretch>
        </p:blipFill>
        <p:spPr>
          <a:xfrm>
            <a:off x="0" y="0"/>
            <a:ext cx="10845800" cy="6858000"/>
          </a:xfrm>
          <a:prstGeom prst="rect">
            <a:avLst/>
          </a:prstGeom>
        </p:spPr>
      </p:pic>
      <p:pic>
        <p:nvPicPr>
          <p:cNvPr id="5" name="Picture 4">
            <a:extLst>
              <a:ext uri="{FF2B5EF4-FFF2-40B4-BE49-F238E27FC236}">
                <a16:creationId xmlns:a16="http://schemas.microsoft.com/office/drawing/2014/main" id="{C047BA8E-2C7B-974F-890F-5BE473A99067}"/>
              </a:ext>
            </a:extLst>
          </p:cNvPr>
          <p:cNvPicPr>
            <a:picLocks noChangeAspect="1"/>
          </p:cNvPicPr>
          <p:nvPr/>
        </p:nvPicPr>
        <p:blipFill>
          <a:blip r:embed="rId3"/>
          <a:stretch>
            <a:fillRect/>
          </a:stretch>
        </p:blipFill>
        <p:spPr>
          <a:xfrm>
            <a:off x="7416800" y="0"/>
            <a:ext cx="3429000" cy="2576193"/>
          </a:xfrm>
          <a:prstGeom prst="rect">
            <a:avLst/>
          </a:prstGeom>
        </p:spPr>
      </p:pic>
      <p:sp>
        <p:nvSpPr>
          <p:cNvPr id="2" name="TextBox 1">
            <a:extLst>
              <a:ext uri="{FF2B5EF4-FFF2-40B4-BE49-F238E27FC236}">
                <a16:creationId xmlns:a16="http://schemas.microsoft.com/office/drawing/2014/main" id="{BCA1A6C6-3020-854C-B889-2A831415562A}"/>
              </a:ext>
            </a:extLst>
          </p:cNvPr>
          <p:cNvSpPr txBox="1"/>
          <p:nvPr/>
        </p:nvSpPr>
        <p:spPr>
          <a:xfrm>
            <a:off x="8420100" y="2576193"/>
            <a:ext cx="1640514" cy="461665"/>
          </a:xfrm>
          <a:prstGeom prst="rect">
            <a:avLst/>
          </a:prstGeom>
          <a:noFill/>
        </p:spPr>
        <p:txBody>
          <a:bodyPr wrap="none" rtlCol="0">
            <a:spAutoFit/>
          </a:bodyPr>
          <a:lstStyle/>
          <a:p>
            <a:r>
              <a:rPr lang="en-CN" sz="2400" b="1" i="1" dirty="0"/>
              <a:t>PPAM</a:t>
            </a:r>
            <a:r>
              <a:rPr lang="zh-CN" altLang="en-US" sz="2400" b="1" i="1" dirty="0"/>
              <a:t> </a:t>
            </a:r>
            <a:r>
              <a:rPr lang="en-US" altLang="zh-CN" sz="2400" b="1" i="1" dirty="0"/>
              <a:t>2019</a:t>
            </a:r>
            <a:endParaRPr lang="en-CN" sz="2400" b="1" i="1" dirty="0"/>
          </a:p>
        </p:txBody>
      </p:sp>
    </p:spTree>
    <p:extLst>
      <p:ext uri="{BB962C8B-B14F-4D97-AF65-F5344CB8AC3E}">
        <p14:creationId xmlns:p14="http://schemas.microsoft.com/office/powerpoint/2010/main" val="3531566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D8A0-9634-814C-B34F-8B3891FE83E7}"/>
              </a:ext>
            </a:extLst>
          </p:cNvPr>
          <p:cNvSpPr>
            <a:spLocks noGrp="1"/>
          </p:cNvSpPr>
          <p:nvPr>
            <p:ph type="title"/>
          </p:nvPr>
        </p:nvSpPr>
        <p:spPr>
          <a:xfrm>
            <a:off x="838200" y="298434"/>
            <a:ext cx="10515600" cy="796410"/>
          </a:xfrm>
        </p:spPr>
        <p:txBody>
          <a:bodyPr/>
          <a:lstStyle/>
          <a:p>
            <a:r>
              <a:rPr lang="en-US" altLang="zh-CN" dirty="0">
                <a:solidFill>
                  <a:srgbClr val="0070C0"/>
                </a:solidFill>
              </a:rPr>
              <a:t>Outline</a:t>
            </a:r>
            <a:endParaRPr lang="en-CN" dirty="0">
              <a:solidFill>
                <a:srgbClr val="0070C0"/>
              </a:solidFill>
            </a:endParaRPr>
          </a:p>
        </p:txBody>
      </p:sp>
      <p:graphicFrame>
        <p:nvGraphicFramePr>
          <p:cNvPr id="4" name="Diagram 3">
            <a:extLst>
              <a:ext uri="{FF2B5EF4-FFF2-40B4-BE49-F238E27FC236}">
                <a16:creationId xmlns:a16="http://schemas.microsoft.com/office/drawing/2014/main" id="{2FB5BFB4-BDEE-F949-80E3-6ED8C14FCB96}"/>
              </a:ext>
            </a:extLst>
          </p:cNvPr>
          <p:cNvGraphicFramePr/>
          <p:nvPr>
            <p:extLst>
              <p:ext uri="{D42A27DB-BD31-4B8C-83A1-F6EECF244321}">
                <p14:modId xmlns:p14="http://schemas.microsoft.com/office/powerpoint/2010/main" val="402502392"/>
              </p:ext>
            </p:extLst>
          </p:nvPr>
        </p:nvGraphicFramePr>
        <p:xfrm>
          <a:off x="2032000" y="88325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0592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671D7A4-48D9-C5E9-4596-4AB35261BE09}"/>
              </a:ext>
            </a:extLst>
          </p:cNvPr>
          <p:cNvSpPr>
            <a:spLocks noGrp="1"/>
          </p:cNvSpPr>
          <p:nvPr>
            <p:ph type="sldNum" sz="quarter" idx="12"/>
          </p:nvPr>
        </p:nvSpPr>
        <p:spPr/>
        <p:txBody>
          <a:bodyPr/>
          <a:lstStyle/>
          <a:p>
            <a:fld id="{EE1A25C6-76A9-4B26-927F-F295C44F0DD8}" type="slidenum">
              <a:rPr lang="zh-CN" altLang="en-US" smtClean="0">
                <a:solidFill>
                  <a:srgbClr val="002060"/>
                </a:solidFill>
              </a:rPr>
              <a:t>21</a:t>
            </a:fld>
            <a:endParaRPr lang="zh-CN" altLang="en-US">
              <a:solidFill>
                <a:srgbClr val="002060"/>
              </a:solidFill>
            </a:endParaRPr>
          </a:p>
        </p:txBody>
      </p:sp>
      <p:pic>
        <p:nvPicPr>
          <p:cNvPr id="2" name="图片 1">
            <a:extLst>
              <a:ext uri="{FF2B5EF4-FFF2-40B4-BE49-F238E27FC236}">
                <a16:creationId xmlns:a16="http://schemas.microsoft.com/office/drawing/2014/main" id="{A91F80F7-A83F-A117-E8BA-8FC348F260DD}"/>
              </a:ext>
            </a:extLst>
          </p:cNvPr>
          <p:cNvPicPr>
            <a:picLocks noChangeAspect="1"/>
          </p:cNvPicPr>
          <p:nvPr/>
        </p:nvPicPr>
        <p:blipFill>
          <a:blip r:embed="rId3"/>
          <a:stretch>
            <a:fillRect/>
          </a:stretch>
        </p:blipFill>
        <p:spPr>
          <a:xfrm>
            <a:off x="314991" y="1846307"/>
            <a:ext cx="5781009" cy="3139541"/>
          </a:xfrm>
          <a:prstGeom prst="rect">
            <a:avLst/>
          </a:prstGeom>
        </p:spPr>
      </p:pic>
      <p:sp>
        <p:nvSpPr>
          <p:cNvPr id="4" name="文本框 3">
            <a:extLst>
              <a:ext uri="{FF2B5EF4-FFF2-40B4-BE49-F238E27FC236}">
                <a16:creationId xmlns:a16="http://schemas.microsoft.com/office/drawing/2014/main" id="{1243FF3A-54D0-9308-659F-87A2A2104C91}"/>
              </a:ext>
            </a:extLst>
          </p:cNvPr>
          <p:cNvSpPr txBox="1"/>
          <p:nvPr/>
        </p:nvSpPr>
        <p:spPr>
          <a:xfrm>
            <a:off x="227415" y="5159446"/>
            <a:ext cx="5723042" cy="584775"/>
          </a:xfrm>
          <a:prstGeom prst="rect">
            <a:avLst/>
          </a:prstGeom>
          <a:noFill/>
        </p:spPr>
        <p:txBody>
          <a:bodyPr wrap="none" rtlCol="0">
            <a:spAutoFit/>
          </a:bodyPr>
          <a:lstStyle/>
          <a:p>
            <a:r>
              <a:rPr kumimoji="1" lang="en" altLang="zh-CN" sz="3200" i="1" dirty="0">
                <a:solidFill>
                  <a:srgbClr val="002060"/>
                </a:solidFill>
                <a:latin typeface="Times New Roman" panose="02020603050405020304" pitchFamily="18" charset="0"/>
                <a:cs typeface="Times New Roman" panose="02020603050405020304" pitchFamily="18" charset="0"/>
              </a:rPr>
              <a:t>﻿The architecture of SW26010Pro.</a:t>
            </a:r>
            <a:endParaRPr kumimoji="1" lang="zh-CN" altLang="en-US" sz="3200" i="1" dirty="0">
              <a:solidFill>
                <a:srgbClr val="002060"/>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C178C6C5-CC8C-BFEE-55D0-84DB85985B2A}"/>
              </a:ext>
            </a:extLst>
          </p:cNvPr>
          <p:cNvSpPr txBox="1"/>
          <p:nvPr/>
        </p:nvSpPr>
        <p:spPr>
          <a:xfrm>
            <a:off x="6556536" y="1425605"/>
            <a:ext cx="5635464" cy="390395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US" altLang="zh-CN" sz="2400" i="1" dirty="0">
                <a:solidFill>
                  <a:srgbClr val="002060"/>
                </a:solidFill>
                <a:latin typeface="Times New Roman" panose="02020603050405020304" pitchFamily="18" charset="0"/>
                <a:cs typeface="Times New Roman" panose="02020603050405020304" pitchFamily="18" charset="0"/>
              </a:rPr>
              <a:t>Management processing element (MPE).</a:t>
            </a:r>
          </a:p>
          <a:p>
            <a:pPr marL="285750" indent="-285750">
              <a:lnSpc>
                <a:spcPct val="150000"/>
              </a:lnSpc>
              <a:buFont typeface="Arial" panose="020B0604020202020204" pitchFamily="34" charset="0"/>
              <a:buChar char="•"/>
            </a:pPr>
            <a:r>
              <a:rPr kumimoji="1" lang="en-US" altLang="zh-CN" sz="2400" i="1" dirty="0">
                <a:solidFill>
                  <a:srgbClr val="002060"/>
                </a:solidFill>
                <a:latin typeface="Times New Roman" panose="02020603050405020304" pitchFamily="18" charset="0"/>
                <a:cs typeface="Times New Roman" panose="02020603050405020304" pitchFamily="18" charset="0"/>
              </a:rPr>
              <a:t>Computing processing element (CPE).</a:t>
            </a:r>
          </a:p>
          <a:p>
            <a:pPr marL="285750" indent="-285750">
              <a:lnSpc>
                <a:spcPct val="150000"/>
              </a:lnSpc>
              <a:buFont typeface="Arial" panose="020B0604020202020204" pitchFamily="34" charset="0"/>
              <a:buChar char="•"/>
            </a:pPr>
            <a:r>
              <a:rPr kumimoji="1" lang="en-US" altLang="zh-CN" sz="2400" i="1" dirty="0">
                <a:solidFill>
                  <a:srgbClr val="002060"/>
                </a:solidFill>
                <a:latin typeface="Times New Roman" panose="02020603050405020304" pitchFamily="18" charset="0"/>
                <a:cs typeface="Times New Roman" panose="02020603050405020304" pitchFamily="18" charset="0"/>
              </a:rPr>
              <a:t>Core-groups (CGs) = 1*MPE+64*CPE, 6CGs=390*processor</a:t>
            </a:r>
          </a:p>
          <a:p>
            <a:pPr marL="285750" indent="-285750">
              <a:lnSpc>
                <a:spcPct val="150000"/>
              </a:lnSpc>
              <a:buFont typeface="Arial" panose="020B0604020202020204" pitchFamily="34" charset="0"/>
              <a:buChar char="•"/>
            </a:pPr>
            <a:r>
              <a:rPr kumimoji="1" lang="en" altLang="zh-CN" sz="2400" i="1" dirty="0">
                <a:solidFill>
                  <a:srgbClr val="002060"/>
                </a:solidFill>
                <a:latin typeface="Times New Roman" panose="02020603050405020304" pitchFamily="18" charset="0"/>
                <a:cs typeface="Times New Roman" panose="02020603050405020304" pitchFamily="18" charset="0"/>
              </a:rPr>
              <a:t>Each CPE provides an RMA communication mechanism for exchanging data with other CPEs. </a:t>
            </a:r>
            <a:endParaRPr kumimoji="1" lang="zh-CN" altLang="en-US" sz="2400" i="1" dirty="0">
              <a:solidFill>
                <a:srgbClr val="002060"/>
              </a:solidFill>
              <a:latin typeface="Times New Roman" panose="02020603050405020304" pitchFamily="18" charset="0"/>
              <a:cs typeface="Times New Roman" panose="02020603050405020304" pitchFamily="18" charset="0"/>
            </a:endParaRPr>
          </a:p>
        </p:txBody>
      </p:sp>
      <p:sp>
        <p:nvSpPr>
          <p:cNvPr id="7" name="文本框 7">
            <a:extLst>
              <a:ext uri="{FF2B5EF4-FFF2-40B4-BE49-F238E27FC236}">
                <a16:creationId xmlns:a16="http://schemas.microsoft.com/office/drawing/2014/main" id="{B21F9254-33A2-8C47-9E84-44C1613E1AD3}"/>
              </a:ext>
            </a:extLst>
          </p:cNvPr>
          <p:cNvSpPr txBox="1"/>
          <p:nvPr/>
        </p:nvSpPr>
        <p:spPr>
          <a:xfrm>
            <a:off x="429349" y="198644"/>
            <a:ext cx="11500053"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The</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New</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Sunway</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System/</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The</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Next-Generation</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Sunway</a:t>
            </a:r>
            <a:endParaRPr kumimoji="1" lang="zh-CN" altLang="en-US" sz="36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265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D8A0-9634-814C-B34F-8B3891FE83E7}"/>
              </a:ext>
            </a:extLst>
          </p:cNvPr>
          <p:cNvSpPr>
            <a:spLocks noGrp="1"/>
          </p:cNvSpPr>
          <p:nvPr>
            <p:ph type="title"/>
          </p:nvPr>
        </p:nvSpPr>
        <p:spPr>
          <a:xfrm>
            <a:off x="838200" y="298434"/>
            <a:ext cx="10515600" cy="796410"/>
          </a:xfrm>
        </p:spPr>
        <p:txBody>
          <a:bodyPr/>
          <a:lstStyle/>
          <a:p>
            <a:r>
              <a:rPr lang="en-US" altLang="zh-CN" dirty="0">
                <a:solidFill>
                  <a:srgbClr val="0070C0"/>
                </a:solidFill>
              </a:rPr>
              <a:t>Outline</a:t>
            </a:r>
            <a:endParaRPr lang="en-CN" dirty="0">
              <a:solidFill>
                <a:srgbClr val="0070C0"/>
              </a:solidFill>
            </a:endParaRPr>
          </a:p>
        </p:txBody>
      </p:sp>
      <p:graphicFrame>
        <p:nvGraphicFramePr>
          <p:cNvPr id="4" name="Diagram 3">
            <a:extLst>
              <a:ext uri="{FF2B5EF4-FFF2-40B4-BE49-F238E27FC236}">
                <a16:creationId xmlns:a16="http://schemas.microsoft.com/office/drawing/2014/main" id="{2FB5BFB4-BDEE-F949-80E3-6ED8C14FCB96}"/>
              </a:ext>
            </a:extLst>
          </p:cNvPr>
          <p:cNvGraphicFramePr/>
          <p:nvPr>
            <p:extLst>
              <p:ext uri="{D42A27DB-BD31-4B8C-83A1-F6EECF244321}">
                <p14:modId xmlns:p14="http://schemas.microsoft.com/office/powerpoint/2010/main" val="2471355095"/>
              </p:ext>
            </p:extLst>
          </p:nvPr>
        </p:nvGraphicFramePr>
        <p:xfrm>
          <a:off x="2032000" y="88325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4028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655BAC-0F45-9995-D182-33B9114C4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582" y="6203575"/>
            <a:ext cx="1582230" cy="558897"/>
          </a:xfrm>
          <a:prstGeom prst="rect">
            <a:avLst/>
          </a:prstGeom>
        </p:spPr>
      </p:pic>
      <p:sp>
        <p:nvSpPr>
          <p:cNvPr id="2" name="文本框 1">
            <a:extLst>
              <a:ext uri="{FF2B5EF4-FFF2-40B4-BE49-F238E27FC236}">
                <a16:creationId xmlns:a16="http://schemas.microsoft.com/office/drawing/2014/main" id="{A37075AC-9B9B-146D-188F-CA2A498B137E}"/>
              </a:ext>
            </a:extLst>
          </p:cNvPr>
          <p:cNvSpPr txBox="1"/>
          <p:nvPr/>
        </p:nvSpPr>
        <p:spPr>
          <a:xfrm>
            <a:off x="678351" y="1886506"/>
            <a:ext cx="10583346" cy="2404504"/>
          </a:xfrm>
          <a:prstGeom prst="rect">
            <a:avLst/>
          </a:prstGeom>
          <a:noFill/>
        </p:spPr>
        <p:txBody>
          <a:bodyPr wrap="square" rtlCol="0">
            <a:spAutoFit/>
          </a:bodyPr>
          <a:lstStyle/>
          <a:p>
            <a:pPr>
              <a:lnSpc>
                <a:spcPct val="150000"/>
              </a:lnSpc>
            </a:pPr>
            <a:r>
              <a:rPr kumimoji="1" lang="en-US" altLang="zh-CN" sz="40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I.</a:t>
            </a:r>
            <a:r>
              <a:rPr kumimoji="1" lang="zh-CN" altLang="en-US" sz="40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40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Process-level Optimization Approaches</a:t>
            </a:r>
          </a:p>
          <a:p>
            <a:pPr marL="914400" lvl="1" indent="-457200">
              <a:lnSpc>
                <a:spcPct val="150000"/>
              </a:lnSpc>
              <a:buFont typeface="Arial" panose="020B0604020202020204" pitchFamily="34" charset="0"/>
              <a:buChar char="•"/>
            </a:pPr>
            <a:r>
              <a:rPr kumimoji="1" lang="en-US" altLang="zh-CN" sz="32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Hybrid Domain Decomposition Scheme</a:t>
            </a:r>
          </a:p>
          <a:p>
            <a:pPr marL="914400" lvl="1" indent="-457200">
              <a:lnSpc>
                <a:spcPct val="150000"/>
              </a:lnSpc>
              <a:buFont typeface="Arial" panose="020B0604020202020204" pitchFamily="34" charset="0"/>
              <a:buChar char="•"/>
            </a:pPr>
            <a:r>
              <a:rPr kumimoji="1" lang="en-US" altLang="zh-CN" sz="32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Overlapping Strategies </a:t>
            </a:r>
          </a:p>
        </p:txBody>
      </p:sp>
    </p:spTree>
    <p:extLst>
      <p:ext uri="{BB962C8B-B14F-4D97-AF65-F5344CB8AC3E}">
        <p14:creationId xmlns:p14="http://schemas.microsoft.com/office/powerpoint/2010/main" val="1840963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24</a:t>
            </a:fld>
            <a:endParaRPr lang="zh-CN" altLang="en-US"/>
          </a:p>
        </p:txBody>
      </p:sp>
      <p:pic>
        <p:nvPicPr>
          <p:cNvPr id="2" name="图片 1">
            <a:extLst>
              <a:ext uri="{FF2B5EF4-FFF2-40B4-BE49-F238E27FC236}">
                <a16:creationId xmlns:a16="http://schemas.microsoft.com/office/drawing/2014/main" id="{06B36650-30A3-E324-9CC7-F17661E56F3C}"/>
              </a:ext>
            </a:extLst>
          </p:cNvPr>
          <p:cNvPicPr>
            <a:picLocks noChangeAspect="1"/>
          </p:cNvPicPr>
          <p:nvPr/>
        </p:nvPicPr>
        <p:blipFill rotWithShape="1">
          <a:blip r:embed="rId3"/>
          <a:srcRect b="49952"/>
          <a:stretch/>
        </p:blipFill>
        <p:spPr>
          <a:xfrm>
            <a:off x="614793" y="2670374"/>
            <a:ext cx="9375840" cy="2745688"/>
          </a:xfrm>
          <a:prstGeom prst="rect">
            <a:avLst/>
          </a:prstGeom>
        </p:spPr>
      </p:pic>
      <p:sp>
        <p:nvSpPr>
          <p:cNvPr id="5" name="文本框 7">
            <a:extLst>
              <a:ext uri="{FF2B5EF4-FFF2-40B4-BE49-F238E27FC236}">
                <a16:creationId xmlns:a16="http://schemas.microsoft.com/office/drawing/2014/main" id="{EF3A12C0-AFA9-4A4E-B239-699243F36166}"/>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Hybrid Domain Decomposition Scheme</a:t>
            </a:r>
          </a:p>
        </p:txBody>
      </p:sp>
      <p:sp>
        <p:nvSpPr>
          <p:cNvPr id="4" name="TextBox 3">
            <a:extLst>
              <a:ext uri="{FF2B5EF4-FFF2-40B4-BE49-F238E27FC236}">
                <a16:creationId xmlns:a16="http://schemas.microsoft.com/office/drawing/2014/main" id="{5D0DEB94-B4B5-AB44-B2EB-45C4838CE6E4}"/>
              </a:ext>
            </a:extLst>
          </p:cNvPr>
          <p:cNvSpPr txBox="1"/>
          <p:nvPr/>
        </p:nvSpPr>
        <p:spPr>
          <a:xfrm>
            <a:off x="429350" y="891141"/>
            <a:ext cx="10504968"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zh-CN" sz="2400" i="1" dirty="0">
                <a:solidFill>
                  <a:srgbClr val="002060"/>
                </a:solidFill>
                <a:latin typeface="Times New Roman" panose="02020603050405020304" pitchFamily="18" charset="0"/>
                <a:cs typeface="Times New Roman" panose="02020603050405020304" pitchFamily="18" charset="0"/>
              </a:rPr>
              <a:t>-</a:t>
            </a:r>
            <a:r>
              <a:rPr kumimoji="1" lang="zh-CN" altLang="en-US" sz="2400" i="1" dirty="0">
                <a:solidFill>
                  <a:srgbClr val="002060"/>
                </a:solidFill>
                <a:latin typeface="Times New Roman" panose="02020603050405020304" pitchFamily="18" charset="0"/>
                <a:cs typeface="Times New Roman" panose="02020603050405020304" pitchFamily="18" charset="0"/>
              </a:rPr>
              <a:t> </a:t>
            </a:r>
            <a:r>
              <a:rPr kumimoji="1" lang="en-US" altLang="zh-CN" sz="2400" i="1" dirty="0">
                <a:solidFill>
                  <a:srgbClr val="002060"/>
                </a:solidFill>
                <a:latin typeface="Times New Roman" panose="02020603050405020304" pitchFamily="18" charset="0"/>
                <a:cs typeface="Times New Roman" panose="02020603050405020304" pitchFamily="18" charset="0"/>
              </a:rPr>
              <a:t>T</a:t>
            </a:r>
            <a:r>
              <a:rPr kumimoji="1" lang="en" altLang="zh-CN" sz="2400" i="1" dirty="0">
                <a:solidFill>
                  <a:srgbClr val="002060"/>
                </a:solidFill>
                <a:latin typeface="Times New Roman" panose="02020603050405020304" pitchFamily="18" charset="0"/>
                <a:cs typeface="Times New Roman" panose="02020603050405020304" pitchFamily="18" charset="0"/>
              </a:rPr>
              <a:t>he curvilinear grids transformed into regular computational space.</a:t>
            </a:r>
          </a:p>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zh-CN" sz="2400" i="1" dirty="0">
                <a:solidFill>
                  <a:srgbClr val="002060"/>
                </a:solidFill>
                <a:latin typeface="Times New Roman" panose="02020603050405020304" pitchFamily="18" charset="0"/>
                <a:cs typeface="Times New Roman" panose="02020603050405020304" pitchFamily="18" charset="0"/>
              </a:rPr>
              <a:t>-</a:t>
            </a:r>
            <a:r>
              <a:rPr kumimoji="1" lang="zh-CN" altLang="en-US" sz="2400" i="1" dirty="0">
                <a:solidFill>
                  <a:srgbClr val="002060"/>
                </a:solidFill>
                <a:latin typeface="Times New Roman" panose="02020603050405020304" pitchFamily="18" charset="0"/>
                <a:cs typeface="Times New Roman" panose="02020603050405020304" pitchFamily="18" charset="0"/>
              </a:rPr>
              <a:t> </a:t>
            </a:r>
            <a:r>
              <a:rPr kumimoji="1" lang="en" altLang="zh-CN" sz="2400" i="1" dirty="0">
                <a:solidFill>
                  <a:srgbClr val="002060"/>
                </a:solidFill>
                <a:latin typeface="Times New Roman" panose="02020603050405020304" pitchFamily="18" charset="0"/>
                <a:cs typeface="Times New Roman" panose="02020603050405020304" pitchFamily="18" charset="0"/>
              </a:rPr>
              <a:t>The computational space was decomposed into several subdomains</a:t>
            </a:r>
            <a:r>
              <a:rPr kumimoji="1" lang="en-US" altLang="zh-CN" sz="2400" i="1" dirty="0">
                <a:solidFill>
                  <a:srgbClr val="002060"/>
                </a:solidFill>
                <a:latin typeface="Times New Roman" panose="02020603050405020304" pitchFamily="18" charset="0"/>
                <a:cs typeface="Times New Roman" panose="02020603050405020304" pitchFamily="18"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zh-CN" sz="2400" i="1" dirty="0">
                <a:solidFill>
                  <a:srgbClr val="002060"/>
                </a:solidFill>
                <a:latin typeface="Times New Roman" panose="02020603050405020304" pitchFamily="18" charset="0"/>
                <a:cs typeface="Times New Roman" panose="02020603050405020304" pitchFamily="18" charset="0"/>
              </a:rPr>
              <a:t>-</a:t>
            </a:r>
            <a:r>
              <a:rPr kumimoji="1" lang="zh-CN" altLang="en-US" sz="2400" i="1" dirty="0">
                <a:solidFill>
                  <a:srgbClr val="002060"/>
                </a:solidFill>
                <a:latin typeface="Times New Roman" panose="02020603050405020304" pitchFamily="18" charset="0"/>
                <a:cs typeface="Times New Roman" panose="02020603050405020304" pitchFamily="18" charset="0"/>
              </a:rPr>
              <a:t> </a:t>
            </a:r>
            <a:r>
              <a:rPr kumimoji="1" lang="en-US" altLang="zh-CN" sz="2400" i="1" dirty="0">
                <a:solidFill>
                  <a:srgbClr val="002060"/>
                </a:solidFill>
                <a:latin typeface="Times New Roman" panose="02020603050405020304" pitchFamily="18" charset="0"/>
                <a:cs typeface="Times New Roman" panose="02020603050405020304" pitchFamily="18" charset="0"/>
              </a:rPr>
              <a:t>E</a:t>
            </a:r>
            <a:r>
              <a:rPr kumimoji="1" lang="en" altLang="zh-CN" sz="2400" i="1" dirty="0">
                <a:solidFill>
                  <a:srgbClr val="002060"/>
                </a:solidFill>
                <a:latin typeface="Times New Roman" panose="02020603050405020304" pitchFamily="18" charset="0"/>
                <a:cs typeface="Times New Roman" panose="02020603050405020304" pitchFamily="18" charset="0"/>
              </a:rPr>
              <a:t>ach sub-domain is decomposed to one core group (CG).</a:t>
            </a:r>
            <a:endParaRPr kumimoji="1" lang="zh-CN" altLang="en-US" sz="24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475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25</a:t>
            </a:fld>
            <a:endParaRPr lang="zh-CN" altLang="en-US"/>
          </a:p>
        </p:txBody>
      </p:sp>
      <p:pic>
        <p:nvPicPr>
          <p:cNvPr id="2" name="图片 1">
            <a:extLst>
              <a:ext uri="{FF2B5EF4-FFF2-40B4-BE49-F238E27FC236}">
                <a16:creationId xmlns:a16="http://schemas.microsoft.com/office/drawing/2014/main" id="{F35E7312-253A-D1E6-DA71-D2376C7DE415}"/>
              </a:ext>
            </a:extLst>
          </p:cNvPr>
          <p:cNvPicPr>
            <a:picLocks noChangeAspect="1"/>
          </p:cNvPicPr>
          <p:nvPr/>
        </p:nvPicPr>
        <p:blipFill>
          <a:blip r:embed="rId3"/>
          <a:stretch>
            <a:fillRect/>
          </a:stretch>
        </p:blipFill>
        <p:spPr>
          <a:xfrm>
            <a:off x="6096000" y="1466667"/>
            <a:ext cx="5876022" cy="3654598"/>
          </a:xfrm>
          <a:prstGeom prst="rect">
            <a:avLst/>
          </a:prstGeom>
        </p:spPr>
      </p:pic>
      <p:sp>
        <p:nvSpPr>
          <p:cNvPr id="4" name="文本框 3">
            <a:extLst>
              <a:ext uri="{FF2B5EF4-FFF2-40B4-BE49-F238E27FC236}">
                <a16:creationId xmlns:a16="http://schemas.microsoft.com/office/drawing/2014/main" id="{5BB052F6-DFAA-42C2-B2B8-E770FE59CDFF}"/>
              </a:ext>
            </a:extLst>
          </p:cNvPr>
          <p:cNvSpPr txBox="1"/>
          <p:nvPr/>
        </p:nvSpPr>
        <p:spPr>
          <a:xfrm>
            <a:off x="5876022" y="5064064"/>
            <a:ext cx="5255012" cy="830997"/>
          </a:xfrm>
          <a:prstGeom prst="rect">
            <a:avLst/>
          </a:prstGeom>
          <a:noFill/>
        </p:spPr>
        <p:txBody>
          <a:bodyPr wrap="square" rtlCol="0">
            <a:spAutoFit/>
          </a:bodyPr>
          <a:lstStyle/>
          <a:p>
            <a:pPr algn="ctr"/>
            <a:r>
              <a:rPr kumimoji="1" lang="en" altLang="zh-CN" sz="2400" i="1" dirty="0">
                <a:solidFill>
                  <a:srgbClr val="002060"/>
                </a:solidFill>
                <a:latin typeface="Times New Roman" panose="02020603050405020304" pitchFamily="18" charset="0"/>
                <a:cs typeface="Times New Roman" panose="02020603050405020304" pitchFamily="18" charset="0"/>
              </a:rPr>
              <a:t>﻿The asynchronous communication workflow for overlapping.</a:t>
            </a:r>
            <a:endParaRPr kumimoji="1" lang="zh-CN" altLang="en-US" sz="2400" i="1" dirty="0">
              <a:solidFill>
                <a:srgbClr val="002060"/>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0AB72A04-30CA-06D6-65B3-9232064DBE76}"/>
              </a:ext>
            </a:extLst>
          </p:cNvPr>
          <p:cNvPicPr>
            <a:picLocks noChangeAspect="1"/>
          </p:cNvPicPr>
          <p:nvPr/>
        </p:nvPicPr>
        <p:blipFill>
          <a:blip r:embed="rId4"/>
          <a:stretch>
            <a:fillRect/>
          </a:stretch>
        </p:blipFill>
        <p:spPr>
          <a:xfrm>
            <a:off x="121476" y="1594132"/>
            <a:ext cx="5876022" cy="3527132"/>
          </a:xfrm>
          <a:prstGeom prst="rect">
            <a:avLst/>
          </a:prstGeom>
        </p:spPr>
      </p:pic>
      <p:sp>
        <p:nvSpPr>
          <p:cNvPr id="6" name="文本框 5">
            <a:extLst>
              <a:ext uri="{FF2B5EF4-FFF2-40B4-BE49-F238E27FC236}">
                <a16:creationId xmlns:a16="http://schemas.microsoft.com/office/drawing/2014/main" id="{4C3AC5AF-A7E7-E0C7-D9F2-3296A8EF1CD0}"/>
              </a:ext>
            </a:extLst>
          </p:cNvPr>
          <p:cNvSpPr txBox="1"/>
          <p:nvPr/>
        </p:nvSpPr>
        <p:spPr>
          <a:xfrm>
            <a:off x="121476" y="5020326"/>
            <a:ext cx="5255012" cy="830997"/>
          </a:xfrm>
          <a:prstGeom prst="rect">
            <a:avLst/>
          </a:prstGeom>
          <a:noFill/>
        </p:spPr>
        <p:txBody>
          <a:bodyPr wrap="square" rtlCol="0">
            <a:spAutoFit/>
          </a:bodyPr>
          <a:lstStyle/>
          <a:p>
            <a:pPr algn="ctr"/>
            <a:r>
              <a:rPr kumimoji="1" lang="en" altLang="zh-CN" sz="2400" i="1" dirty="0">
                <a:solidFill>
                  <a:srgbClr val="002060"/>
                </a:solidFill>
                <a:latin typeface="Times New Roman" panose="02020603050405020304" pitchFamily="18" charset="0"/>
                <a:cs typeface="Times New Roman" panose="02020603050405020304" pitchFamily="18" charset="0"/>
              </a:rPr>
              <a:t>﻿The sub-domain in a process is divided into three parts for overlapping.</a:t>
            </a:r>
            <a:endParaRPr kumimoji="1" lang="zh-CN" altLang="en-US" sz="2400" i="1" dirty="0">
              <a:solidFill>
                <a:srgbClr val="002060"/>
              </a:solidFill>
              <a:latin typeface="Times New Roman" panose="02020603050405020304" pitchFamily="18" charset="0"/>
              <a:cs typeface="Times New Roman" panose="02020603050405020304" pitchFamily="18" charset="0"/>
            </a:endParaRPr>
          </a:p>
        </p:txBody>
      </p:sp>
      <p:sp>
        <p:nvSpPr>
          <p:cNvPr id="9" name="文本框 7">
            <a:extLst>
              <a:ext uri="{FF2B5EF4-FFF2-40B4-BE49-F238E27FC236}">
                <a16:creationId xmlns:a16="http://schemas.microsoft.com/office/drawing/2014/main" id="{3A814B05-039C-2943-8BAE-EC1C516A43A1}"/>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Overlapping</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Strategies</a:t>
            </a:r>
            <a:endParaRPr kumimoji="1" lang="zh-CN" altLang="en-US" sz="3600" b="1" i="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5CBB382-CC9B-6A4D-B99C-73B3B8DCF93B}"/>
              </a:ext>
            </a:extLst>
          </p:cNvPr>
          <p:cNvSpPr txBox="1"/>
          <p:nvPr/>
        </p:nvSpPr>
        <p:spPr>
          <a:xfrm>
            <a:off x="427249" y="894211"/>
            <a:ext cx="11764751" cy="523220"/>
          </a:xfrm>
          <a:prstGeom prst="rect">
            <a:avLst/>
          </a:prstGeom>
          <a:noFill/>
        </p:spPr>
        <p:txBody>
          <a:bodyPr wrap="square" rtlCol="0">
            <a:spAutoFit/>
          </a:bodyPr>
          <a:lstStyle>
            <a:defPPr>
              <a:defRPr lang="en-US"/>
            </a:defPPr>
            <a:lvl1pPr algn="ctr">
              <a:defRPr kumimoji="1" sz="2400" i="1">
                <a:solidFill>
                  <a:srgbClr val="002060"/>
                </a:solidFill>
                <a:latin typeface="Times New Roman" panose="02020603050405020304" pitchFamily="18" charset="0"/>
                <a:cs typeface="Times New Roman" panose="02020603050405020304" pitchFamily="18" charset="0"/>
              </a:defRPr>
            </a:lvl1pPr>
          </a:lstStyle>
          <a:p>
            <a:pPr algn="l"/>
            <a:r>
              <a:rPr lang="en-US" altLang="zh-CN" sz="2800" dirty="0"/>
              <a:t>I</a:t>
            </a:r>
            <a:r>
              <a:rPr lang="en-US" sz="2800" dirty="0"/>
              <a:t>mprove the computational efficiency of seismic simulations</a:t>
            </a:r>
            <a:endParaRPr lang="en-CN" sz="2800" dirty="0"/>
          </a:p>
        </p:txBody>
      </p:sp>
    </p:spTree>
    <p:extLst>
      <p:ext uri="{BB962C8B-B14F-4D97-AF65-F5344CB8AC3E}">
        <p14:creationId xmlns:p14="http://schemas.microsoft.com/office/powerpoint/2010/main" val="1775922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26</a:t>
            </a:fld>
            <a:endParaRPr lang="zh-CN" altLang="en-US"/>
          </a:p>
        </p:txBody>
      </p:sp>
      <p:graphicFrame>
        <p:nvGraphicFramePr>
          <p:cNvPr id="6" name="表格 5">
            <a:extLst>
              <a:ext uri="{FF2B5EF4-FFF2-40B4-BE49-F238E27FC236}">
                <a16:creationId xmlns:a16="http://schemas.microsoft.com/office/drawing/2014/main" id="{AA791807-7770-BAF9-4853-2DDAB5AB49A2}"/>
              </a:ext>
            </a:extLst>
          </p:cNvPr>
          <p:cNvGraphicFramePr>
            <a:graphicFrameLocks noGrp="1"/>
          </p:cNvGraphicFramePr>
          <p:nvPr>
            <p:extLst>
              <p:ext uri="{D42A27DB-BD31-4B8C-83A1-F6EECF244321}">
                <p14:modId xmlns:p14="http://schemas.microsoft.com/office/powerpoint/2010/main" val="2253725221"/>
              </p:ext>
            </p:extLst>
          </p:nvPr>
        </p:nvGraphicFramePr>
        <p:xfrm>
          <a:off x="0" y="0"/>
          <a:ext cx="12192001" cy="6926682"/>
        </p:xfrm>
        <a:graphic>
          <a:graphicData uri="http://schemas.openxmlformats.org/drawingml/2006/table">
            <a:tbl>
              <a:tblPr firstRow="1" bandRow="1">
                <a:tableStyleId>{22838BEF-8BB2-4498-84A7-C5851F593DF1}</a:tableStyleId>
              </a:tblPr>
              <a:tblGrid>
                <a:gridCol w="3715368">
                  <a:extLst>
                    <a:ext uri="{9D8B030D-6E8A-4147-A177-3AD203B41FA5}">
                      <a16:colId xmlns:a16="http://schemas.microsoft.com/office/drawing/2014/main" val="2260919724"/>
                    </a:ext>
                  </a:extLst>
                </a:gridCol>
                <a:gridCol w="1825838">
                  <a:extLst>
                    <a:ext uri="{9D8B030D-6E8A-4147-A177-3AD203B41FA5}">
                      <a16:colId xmlns:a16="http://schemas.microsoft.com/office/drawing/2014/main" val="2399734389"/>
                    </a:ext>
                  </a:extLst>
                </a:gridCol>
                <a:gridCol w="1709092">
                  <a:extLst>
                    <a:ext uri="{9D8B030D-6E8A-4147-A177-3AD203B41FA5}">
                      <a16:colId xmlns:a16="http://schemas.microsoft.com/office/drawing/2014/main" val="25881621"/>
                    </a:ext>
                  </a:extLst>
                </a:gridCol>
                <a:gridCol w="2048737">
                  <a:extLst>
                    <a:ext uri="{9D8B030D-6E8A-4147-A177-3AD203B41FA5}">
                      <a16:colId xmlns:a16="http://schemas.microsoft.com/office/drawing/2014/main" val="2235946802"/>
                    </a:ext>
                  </a:extLst>
                </a:gridCol>
                <a:gridCol w="2892966">
                  <a:extLst>
                    <a:ext uri="{9D8B030D-6E8A-4147-A177-3AD203B41FA5}">
                      <a16:colId xmlns:a16="http://schemas.microsoft.com/office/drawing/2014/main" val="2102133389"/>
                    </a:ext>
                  </a:extLst>
                </a:gridCol>
              </a:tblGrid>
              <a:tr h="998113">
                <a:tc>
                  <a:txBody>
                    <a:bodyPr/>
                    <a:lstStyle/>
                    <a:p>
                      <a:pPr algn="ctr"/>
                      <a:r>
                        <a:rPr lang="en" altLang="zh-CN" sz="2800" i="1" dirty="0"/>
                        <a:t>﻿Domain Size</a:t>
                      </a:r>
                      <a:endParaRPr lang="zh-CN" altLang="en-US" sz="2800" i="1" dirty="0">
                        <a:latin typeface="Times New Roman" panose="02020603050405020304" pitchFamily="18" charset="0"/>
                        <a:cs typeface="Times New Roman" panose="02020603050405020304" pitchFamily="18" charset="0"/>
                      </a:endParaRPr>
                    </a:p>
                  </a:txBody>
                  <a:tcPr anchor="ctr"/>
                </a:tc>
                <a:tc>
                  <a:txBody>
                    <a:bodyPr/>
                    <a:lstStyle/>
                    <a:p>
                      <a:pPr algn="ctr"/>
                      <a:r>
                        <a:rPr lang="en" altLang="zh-CN" sz="2800" i="1" dirty="0"/>
                        <a:t>﻿Scheme</a:t>
                      </a:r>
                      <a:endParaRPr lang="zh-CN" altLang="en-US" sz="2800" i="1" dirty="0">
                        <a:latin typeface="Times New Roman" panose="02020603050405020304" pitchFamily="18" charset="0"/>
                        <a:cs typeface="Times New Roman" panose="02020603050405020304" pitchFamily="18" charset="0"/>
                      </a:endParaRPr>
                    </a:p>
                  </a:txBody>
                  <a:tcPr anchor="ctr"/>
                </a:tc>
                <a:tc>
                  <a:txBody>
                    <a:bodyPr/>
                    <a:lstStyle/>
                    <a:p>
                      <a:pPr algn="ctr"/>
                      <a:r>
                        <a:rPr lang="en" altLang="zh-CN" sz="2800" i="1" dirty="0"/>
                        <a:t>﻿COMP Time(s)</a:t>
                      </a:r>
                      <a:endParaRPr lang="zh-CN" altLang="en-US" sz="2800" i="1" dirty="0">
                        <a:latin typeface="Times New Roman" panose="02020603050405020304" pitchFamily="18" charset="0"/>
                        <a:cs typeface="Times New Roman" panose="02020603050405020304" pitchFamily="18" charset="0"/>
                      </a:endParaRPr>
                    </a:p>
                  </a:txBody>
                  <a:tcPr anchor="ctr"/>
                </a:tc>
                <a:tc>
                  <a:txBody>
                    <a:bodyPr/>
                    <a:lstStyle/>
                    <a:p>
                      <a:pPr algn="ctr"/>
                      <a:r>
                        <a:rPr lang="en" altLang="zh-CN" sz="2800" i="1" dirty="0"/>
                        <a:t>﻿COMM</a:t>
                      </a:r>
                    </a:p>
                    <a:p>
                      <a:pPr algn="ctr"/>
                      <a:r>
                        <a:rPr lang="en" altLang="zh-CN" sz="2800" i="1" dirty="0"/>
                        <a:t>Time(s)</a:t>
                      </a:r>
                      <a:endParaRPr lang="zh-CN" altLang="en-US" sz="2800" i="1" dirty="0">
                        <a:latin typeface="Times New Roman" panose="02020603050405020304" pitchFamily="18" charset="0"/>
                        <a:cs typeface="Times New Roman" panose="02020603050405020304" pitchFamily="18" charset="0"/>
                      </a:endParaRPr>
                    </a:p>
                  </a:txBody>
                  <a:tcPr anchor="ctr"/>
                </a:tc>
                <a:tc>
                  <a:txBody>
                    <a:bodyPr/>
                    <a:lstStyle/>
                    <a:p>
                      <a:pPr algn="ctr"/>
                      <a:r>
                        <a:rPr lang="en" altLang="zh-CN" sz="2800" i="1" dirty="0"/>
                        <a:t>﻿</a:t>
                      </a:r>
                      <a:r>
                        <a:rPr lang="en" altLang="zh-CN" sz="3200" i="1" dirty="0">
                          <a:solidFill>
                            <a:srgbClr val="7030A0"/>
                          </a:solidFill>
                        </a:rPr>
                        <a:t>Performance</a:t>
                      </a:r>
                    </a:p>
                    <a:p>
                      <a:pPr algn="ctr"/>
                      <a:r>
                        <a:rPr lang="en" altLang="zh-CN" sz="3200" i="1" dirty="0">
                          <a:solidFill>
                            <a:srgbClr val="7030A0"/>
                          </a:solidFill>
                        </a:rPr>
                        <a:t>﻿Improvement</a:t>
                      </a:r>
                      <a:endParaRPr lang="zh-CN" altLang="en-US" sz="3200" i="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853501412"/>
                  </a:ext>
                </a:extLst>
              </a:tr>
              <a:tr h="418563">
                <a:tc rowSpan="2">
                  <a:txBody>
                    <a:bodyPr/>
                    <a:lstStyle/>
                    <a:p>
                      <a:pPr algn="ctr"/>
                      <a:r>
                        <a:rPr lang="zh-CN" altLang="en-US" sz="2400" i="1" dirty="0"/>
                        <a:t>﻿</a:t>
                      </a:r>
                      <a:r>
                        <a:rPr lang="en-US" altLang="zh-CN" sz="2400" i="1" dirty="0"/>
                        <a:t>2000 × 2000 × 800</a:t>
                      </a:r>
                      <a:endParaRPr lang="zh-CN" altLang="en-US" sz="2400" i="1" dirty="0">
                        <a:latin typeface="Times New Roman" panose="02020603050405020304" pitchFamily="18" charset="0"/>
                        <a:cs typeface="Times New Roman" panose="02020603050405020304" pitchFamily="18" charset="0"/>
                      </a:endParaRPr>
                    </a:p>
                  </a:txBody>
                  <a:tcPr anchor="ctr"/>
                </a:tc>
                <a:tc>
                  <a:txBody>
                    <a:bodyPr/>
                    <a:lstStyle/>
                    <a:p>
                      <a:pPr algn="ctr"/>
                      <a:r>
                        <a:rPr lang="en" altLang="zh-CN" sz="2000" i="1" dirty="0"/>
                        <a:t>﻿OVLP</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756.582</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28.953</a:t>
                      </a:r>
                      <a:endParaRPr lang="zh-CN" altLang="en-US" sz="2000" i="1" dirty="0">
                        <a:latin typeface="Times New Roman" panose="02020603050405020304" pitchFamily="18" charset="0"/>
                        <a:cs typeface="Times New Roman" panose="02020603050405020304" pitchFamily="18" charset="0"/>
                      </a:endParaRPr>
                    </a:p>
                  </a:txBody>
                  <a:tcPr anchor="ctr"/>
                </a:tc>
                <a:tc rowSpan="2">
                  <a:txBody>
                    <a:bodyPr/>
                    <a:lstStyle/>
                    <a:p>
                      <a:pPr algn="ctr"/>
                      <a:r>
                        <a:rPr lang="zh-CN" altLang="en-US" sz="3200" i="1" dirty="0">
                          <a:solidFill>
                            <a:srgbClr val="7030A0"/>
                          </a:solidFill>
                        </a:rPr>
                        <a:t>﻿</a:t>
                      </a:r>
                      <a:r>
                        <a:rPr lang="en-US" altLang="zh-CN" sz="3200" b="1" i="1" dirty="0">
                          <a:solidFill>
                            <a:srgbClr val="7030A0"/>
                          </a:solidFill>
                        </a:rPr>
                        <a:t>18.81%</a:t>
                      </a:r>
                      <a:endParaRPr lang="zh-CN" altLang="en-US" sz="3200" b="1" i="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59894160"/>
                  </a:ext>
                </a:extLst>
              </a:tr>
              <a:tr h="418563">
                <a:tc vMerge="1">
                  <a:txBody>
                    <a:bodyPr/>
                    <a:lstStyle/>
                    <a:p>
                      <a:endParaRPr lang="zh-CN" altLang="en-US"/>
                    </a:p>
                  </a:txBody>
                  <a:tcPr/>
                </a:tc>
                <a:tc>
                  <a:txBody>
                    <a:bodyPr/>
                    <a:lstStyle/>
                    <a:p>
                      <a:pPr algn="ctr"/>
                      <a:r>
                        <a:rPr lang="en" altLang="zh-CN" sz="2000" i="1" dirty="0"/>
                        <a:t>﻿NOVLP</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574.056</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393.564</a:t>
                      </a:r>
                      <a:endParaRPr lang="zh-CN" altLang="en-US" sz="2000" i="1" dirty="0">
                        <a:latin typeface="Times New Roman" panose="02020603050405020304" pitchFamily="18" charset="0"/>
                        <a:cs typeface="Times New Roman" panose="02020603050405020304" pitchFamily="18" charset="0"/>
                      </a:endParaRPr>
                    </a:p>
                  </a:txBody>
                  <a:tcPr anchor="ctr"/>
                </a:tc>
                <a:tc vMerge="1">
                  <a:txBody>
                    <a:bodyPr/>
                    <a:lstStyle/>
                    <a:p>
                      <a:endParaRPr lang="zh-CN" altLang="en-US"/>
                    </a:p>
                  </a:txBody>
                  <a:tcPr/>
                </a:tc>
                <a:extLst>
                  <a:ext uri="{0D108BD9-81ED-4DB2-BD59-A6C34878D82A}">
                    <a16:rowId xmlns:a16="http://schemas.microsoft.com/office/drawing/2014/main" val="2211624863"/>
                  </a:ext>
                </a:extLst>
              </a:tr>
              <a:tr h="418563">
                <a:tc rowSpan="2">
                  <a:txBody>
                    <a:bodyPr/>
                    <a:lstStyle/>
                    <a:p>
                      <a:pPr algn="ctr"/>
                      <a:r>
                        <a:rPr lang="zh-CN" altLang="en-US" sz="2400" i="1" dirty="0"/>
                        <a:t>﻿</a:t>
                      </a:r>
                      <a:r>
                        <a:rPr lang="en-US" altLang="zh-CN" sz="2400" i="1" dirty="0"/>
                        <a:t>2000 × 2000 × 200</a:t>
                      </a:r>
                      <a:endParaRPr lang="zh-CN" altLang="en-US" sz="2400" i="1" dirty="0">
                        <a:latin typeface="Times New Roman" panose="02020603050405020304" pitchFamily="18" charset="0"/>
                        <a:cs typeface="Times New Roman" panose="02020603050405020304" pitchFamily="18" charset="0"/>
                      </a:endParaRPr>
                    </a:p>
                  </a:txBody>
                  <a:tcPr anchor="ctr"/>
                </a:tc>
                <a:tc>
                  <a:txBody>
                    <a:bodyPr/>
                    <a:lstStyle/>
                    <a:p>
                      <a:pPr algn="ctr"/>
                      <a:r>
                        <a:rPr lang="en" altLang="zh-CN" sz="2000" i="1" dirty="0"/>
                        <a:t>﻿OVLP</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367.195</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15.288</a:t>
                      </a:r>
                      <a:endParaRPr lang="zh-CN" altLang="en-US" sz="2000" i="1" dirty="0">
                        <a:latin typeface="Times New Roman" panose="02020603050405020304" pitchFamily="18" charset="0"/>
                        <a:cs typeface="Times New Roman" panose="02020603050405020304" pitchFamily="18" charset="0"/>
                      </a:endParaRPr>
                    </a:p>
                  </a:txBody>
                  <a:tcPr anchor="ctr"/>
                </a:tc>
                <a:tc rowSpan="2">
                  <a:txBody>
                    <a:bodyPr/>
                    <a:lstStyle/>
                    <a:p>
                      <a:pPr algn="ctr"/>
                      <a:r>
                        <a:rPr lang="zh-CN" altLang="en-US" sz="3200" i="1" dirty="0">
                          <a:solidFill>
                            <a:srgbClr val="7030A0"/>
                          </a:solidFill>
                        </a:rPr>
                        <a:t>﻿</a:t>
                      </a:r>
                      <a:r>
                        <a:rPr lang="en-US" altLang="zh-CN" sz="3200" b="1" i="1" dirty="0">
                          <a:solidFill>
                            <a:srgbClr val="7030A0"/>
                          </a:solidFill>
                        </a:rPr>
                        <a:t>23.06%</a:t>
                      </a:r>
                      <a:endParaRPr lang="zh-CN" altLang="en-US" sz="3200" b="1" i="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31647790"/>
                  </a:ext>
                </a:extLst>
              </a:tr>
              <a:tr h="418563">
                <a:tc vMerge="1">
                  <a:txBody>
                    <a:bodyPr/>
                    <a:lstStyle/>
                    <a:p>
                      <a:endParaRPr lang="zh-CN" altLang="en-US"/>
                    </a:p>
                  </a:txBody>
                  <a:tcPr/>
                </a:tc>
                <a:tc>
                  <a:txBody>
                    <a:bodyPr/>
                    <a:lstStyle/>
                    <a:p>
                      <a:pPr algn="ctr"/>
                      <a:r>
                        <a:rPr lang="en" altLang="zh-CN" sz="2000" i="1" dirty="0"/>
                        <a:t>﻿NOVLP</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296.784</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200.392</a:t>
                      </a:r>
                      <a:endParaRPr lang="zh-CN" altLang="en-US" sz="2000" i="1" dirty="0">
                        <a:latin typeface="Times New Roman" panose="02020603050405020304" pitchFamily="18" charset="0"/>
                        <a:cs typeface="Times New Roman" panose="02020603050405020304" pitchFamily="18" charset="0"/>
                      </a:endParaRPr>
                    </a:p>
                  </a:txBody>
                  <a:tcPr anchor="ctr"/>
                </a:tc>
                <a:tc vMerge="1">
                  <a:txBody>
                    <a:bodyPr/>
                    <a:lstStyle/>
                    <a:p>
                      <a:endParaRPr lang="zh-CN" altLang="en-US"/>
                    </a:p>
                  </a:txBody>
                  <a:tcPr/>
                </a:tc>
                <a:extLst>
                  <a:ext uri="{0D108BD9-81ED-4DB2-BD59-A6C34878D82A}">
                    <a16:rowId xmlns:a16="http://schemas.microsoft.com/office/drawing/2014/main" val="4012906901"/>
                  </a:ext>
                </a:extLst>
              </a:tr>
              <a:tr h="418563">
                <a:tc rowSpan="2">
                  <a:txBody>
                    <a:bodyPr/>
                    <a:lstStyle/>
                    <a:p>
                      <a:pPr algn="ctr"/>
                      <a:r>
                        <a:rPr lang="zh-CN" altLang="en-US" sz="2400" i="1" dirty="0"/>
                        <a:t>﻿</a:t>
                      </a:r>
                      <a:r>
                        <a:rPr lang="en-US" altLang="zh-CN" sz="2400" i="1" dirty="0"/>
                        <a:t>1600 × 1400 × 200</a:t>
                      </a:r>
                      <a:endParaRPr lang="zh-CN" altLang="en-US" sz="2400" i="1" dirty="0">
                        <a:latin typeface="Times New Roman" panose="02020603050405020304" pitchFamily="18" charset="0"/>
                        <a:cs typeface="Times New Roman" panose="02020603050405020304" pitchFamily="18" charset="0"/>
                      </a:endParaRPr>
                    </a:p>
                  </a:txBody>
                  <a:tcPr anchor="ctr"/>
                </a:tc>
                <a:tc>
                  <a:txBody>
                    <a:bodyPr/>
                    <a:lstStyle/>
                    <a:p>
                      <a:pPr algn="ctr"/>
                      <a:r>
                        <a:rPr lang="en" altLang="zh-CN" sz="2000" i="1" dirty="0"/>
                        <a:t>﻿OVLP</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218.512</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9.329</a:t>
                      </a:r>
                      <a:endParaRPr lang="zh-CN" altLang="en-US" sz="2000" i="1" dirty="0">
                        <a:latin typeface="Times New Roman" panose="02020603050405020304" pitchFamily="18" charset="0"/>
                        <a:cs typeface="Times New Roman" panose="02020603050405020304" pitchFamily="18" charset="0"/>
                      </a:endParaRPr>
                    </a:p>
                  </a:txBody>
                  <a:tcPr anchor="ctr"/>
                </a:tc>
                <a:tc rowSpan="2">
                  <a:txBody>
                    <a:bodyPr/>
                    <a:lstStyle/>
                    <a:p>
                      <a:pPr algn="ctr"/>
                      <a:r>
                        <a:rPr lang="zh-CN" altLang="en-US" sz="3200" b="1" i="1" dirty="0">
                          <a:solidFill>
                            <a:srgbClr val="7030A0"/>
                          </a:solidFill>
                        </a:rPr>
                        <a:t>﻿</a:t>
                      </a:r>
                      <a:r>
                        <a:rPr lang="en-US" altLang="zh-CN" sz="3200" b="1" i="1" dirty="0">
                          <a:solidFill>
                            <a:srgbClr val="7030A0"/>
                          </a:solidFill>
                        </a:rPr>
                        <a:t>29.26%</a:t>
                      </a:r>
                      <a:endParaRPr lang="zh-CN" altLang="en-US" sz="3200" b="1" i="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38742814"/>
                  </a:ext>
                </a:extLst>
              </a:tr>
              <a:tr h="418563">
                <a:tc vMerge="1">
                  <a:txBody>
                    <a:bodyPr/>
                    <a:lstStyle/>
                    <a:p>
                      <a:endParaRPr lang="zh-CN" altLang="en-US"/>
                    </a:p>
                  </a:txBody>
                  <a:tcPr/>
                </a:tc>
                <a:tc>
                  <a:txBody>
                    <a:bodyPr/>
                    <a:lstStyle/>
                    <a:p>
                      <a:pPr algn="ctr"/>
                      <a:r>
                        <a:rPr lang="en" altLang="zh-CN" sz="2000" i="1" dirty="0"/>
                        <a:t>﻿NOVLP</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185.091</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137.039</a:t>
                      </a:r>
                      <a:endParaRPr lang="zh-CN" altLang="en-US" sz="2000" i="1" dirty="0">
                        <a:latin typeface="Times New Roman" panose="02020603050405020304" pitchFamily="18" charset="0"/>
                        <a:cs typeface="Times New Roman" panose="02020603050405020304" pitchFamily="18" charset="0"/>
                      </a:endParaRPr>
                    </a:p>
                  </a:txBody>
                  <a:tcPr anchor="ctr"/>
                </a:tc>
                <a:tc vMerge="1">
                  <a:txBody>
                    <a:bodyPr/>
                    <a:lstStyle/>
                    <a:p>
                      <a:endParaRPr lang="zh-CN" altLang="en-US"/>
                    </a:p>
                  </a:txBody>
                  <a:tcPr/>
                </a:tc>
                <a:extLst>
                  <a:ext uri="{0D108BD9-81ED-4DB2-BD59-A6C34878D82A}">
                    <a16:rowId xmlns:a16="http://schemas.microsoft.com/office/drawing/2014/main" val="2195198435"/>
                  </a:ext>
                </a:extLst>
              </a:tr>
              <a:tr h="418563">
                <a:tc rowSpan="2">
                  <a:txBody>
                    <a:bodyPr/>
                    <a:lstStyle/>
                    <a:p>
                      <a:pPr algn="ctr"/>
                      <a:r>
                        <a:rPr lang="zh-CN" altLang="en-US" sz="2400" i="1" dirty="0"/>
                        <a:t>﻿</a:t>
                      </a:r>
                      <a:r>
                        <a:rPr lang="en-US" altLang="zh-CN" sz="2400" i="1" dirty="0"/>
                        <a:t>1400 × 1600 × 200 </a:t>
                      </a:r>
                      <a:endParaRPr lang="zh-CN" altLang="en-US" sz="2400" i="1" dirty="0">
                        <a:latin typeface="Times New Roman" panose="02020603050405020304" pitchFamily="18" charset="0"/>
                        <a:cs typeface="Times New Roman" panose="02020603050405020304" pitchFamily="18" charset="0"/>
                      </a:endParaRPr>
                    </a:p>
                  </a:txBody>
                  <a:tcPr anchor="ctr"/>
                </a:tc>
                <a:tc>
                  <a:txBody>
                    <a:bodyPr/>
                    <a:lstStyle/>
                    <a:p>
                      <a:pPr algn="ctr"/>
                      <a:r>
                        <a:rPr lang="en" altLang="zh-CN" sz="2000" i="1" dirty="0"/>
                        <a:t>﻿OVLP</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224.449</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9.157</a:t>
                      </a:r>
                      <a:endParaRPr lang="zh-CN" altLang="en-US" sz="2000" i="1" dirty="0">
                        <a:latin typeface="Times New Roman" panose="02020603050405020304" pitchFamily="18" charset="0"/>
                        <a:cs typeface="Times New Roman" panose="02020603050405020304" pitchFamily="18" charset="0"/>
                      </a:endParaRPr>
                    </a:p>
                  </a:txBody>
                  <a:tcPr anchor="ctr"/>
                </a:tc>
                <a:tc rowSpan="2">
                  <a:txBody>
                    <a:bodyPr/>
                    <a:lstStyle/>
                    <a:p>
                      <a:pPr algn="ctr"/>
                      <a:r>
                        <a:rPr lang="zh-CN" altLang="en-US" sz="3200" b="1" i="1" dirty="0">
                          <a:solidFill>
                            <a:srgbClr val="7030A0"/>
                          </a:solidFill>
                        </a:rPr>
                        <a:t>﻿</a:t>
                      </a:r>
                      <a:r>
                        <a:rPr lang="en-US" altLang="zh-CN" sz="3200" b="1" i="1" dirty="0">
                          <a:solidFill>
                            <a:srgbClr val="7030A0"/>
                          </a:solidFill>
                        </a:rPr>
                        <a:t>23.63%</a:t>
                      </a:r>
                      <a:endParaRPr lang="zh-CN" altLang="en-US" sz="3200" b="1" i="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51269515"/>
                  </a:ext>
                </a:extLst>
              </a:tr>
              <a:tr h="418563">
                <a:tc vMerge="1">
                  <a:txBody>
                    <a:bodyPr/>
                    <a:lstStyle/>
                    <a:p>
                      <a:endParaRPr lang="zh-CN" altLang="en-US"/>
                    </a:p>
                  </a:txBody>
                  <a:tcPr/>
                </a:tc>
                <a:tc>
                  <a:txBody>
                    <a:bodyPr/>
                    <a:lstStyle/>
                    <a:p>
                      <a:pPr algn="ctr"/>
                      <a:r>
                        <a:rPr lang="en" altLang="zh-CN" sz="2000" i="1" dirty="0"/>
                        <a:t>﻿NOVLP</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167.614</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138.289</a:t>
                      </a:r>
                      <a:endParaRPr lang="zh-CN" altLang="en-US" sz="2000" i="1" dirty="0">
                        <a:latin typeface="Times New Roman" panose="02020603050405020304" pitchFamily="18" charset="0"/>
                        <a:cs typeface="Times New Roman" panose="02020603050405020304" pitchFamily="18" charset="0"/>
                      </a:endParaRPr>
                    </a:p>
                  </a:txBody>
                  <a:tcPr anchor="ctr"/>
                </a:tc>
                <a:tc vMerge="1">
                  <a:txBody>
                    <a:bodyPr/>
                    <a:lstStyle/>
                    <a:p>
                      <a:endParaRPr lang="zh-CN" altLang="en-US"/>
                    </a:p>
                  </a:txBody>
                  <a:tcPr/>
                </a:tc>
                <a:extLst>
                  <a:ext uri="{0D108BD9-81ED-4DB2-BD59-A6C34878D82A}">
                    <a16:rowId xmlns:a16="http://schemas.microsoft.com/office/drawing/2014/main" val="2289723811"/>
                  </a:ext>
                </a:extLst>
              </a:tr>
              <a:tr h="418563">
                <a:tc rowSpan="2">
                  <a:txBody>
                    <a:bodyPr/>
                    <a:lstStyle/>
                    <a:p>
                      <a:pPr algn="ctr"/>
                      <a:r>
                        <a:rPr lang="zh-CN" altLang="en-US" sz="2400" i="1" dirty="0"/>
                        <a:t>﻿</a:t>
                      </a:r>
                      <a:r>
                        <a:rPr lang="en-US" altLang="zh-CN" sz="2400" i="1" dirty="0"/>
                        <a:t>1400 × 200 × 1600</a:t>
                      </a:r>
                      <a:endParaRPr lang="zh-CN" altLang="en-US" sz="2400" i="1" dirty="0">
                        <a:latin typeface="Times New Roman" panose="02020603050405020304" pitchFamily="18" charset="0"/>
                        <a:cs typeface="Times New Roman" panose="02020603050405020304" pitchFamily="18" charset="0"/>
                      </a:endParaRPr>
                    </a:p>
                  </a:txBody>
                  <a:tcPr anchor="ctr"/>
                </a:tc>
                <a:tc>
                  <a:txBody>
                    <a:bodyPr/>
                    <a:lstStyle/>
                    <a:p>
                      <a:pPr algn="ctr"/>
                      <a:r>
                        <a:rPr lang="en" altLang="zh-CN" sz="2000" i="1" dirty="0"/>
                        <a:t>﻿OVLP</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177.443</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9.337</a:t>
                      </a:r>
                      <a:endParaRPr lang="zh-CN" altLang="en-US" sz="2000" i="1" dirty="0">
                        <a:latin typeface="Times New Roman" panose="02020603050405020304" pitchFamily="18" charset="0"/>
                        <a:cs typeface="Times New Roman" panose="02020603050405020304" pitchFamily="18" charset="0"/>
                      </a:endParaRPr>
                    </a:p>
                  </a:txBody>
                  <a:tcPr anchor="ctr"/>
                </a:tc>
                <a:tc rowSpan="2">
                  <a:txBody>
                    <a:bodyPr/>
                    <a:lstStyle/>
                    <a:p>
                      <a:pPr algn="ctr"/>
                      <a:r>
                        <a:rPr lang="zh-CN" altLang="en-US" sz="3200" i="1" dirty="0">
                          <a:solidFill>
                            <a:srgbClr val="7030A0"/>
                          </a:solidFill>
                        </a:rPr>
                        <a:t>﻿</a:t>
                      </a:r>
                      <a:r>
                        <a:rPr lang="en-US" altLang="zh-CN" sz="3200" b="1" i="1" dirty="0">
                          <a:solidFill>
                            <a:srgbClr val="7030A0"/>
                          </a:solidFill>
                        </a:rPr>
                        <a:t>18.25%</a:t>
                      </a:r>
                      <a:endParaRPr lang="zh-CN" altLang="en-US" sz="3200" b="1" i="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222437254"/>
                  </a:ext>
                </a:extLst>
              </a:tr>
              <a:tr h="418563">
                <a:tc vMerge="1">
                  <a:txBody>
                    <a:bodyPr/>
                    <a:lstStyle/>
                    <a:p>
                      <a:endParaRPr lang="zh-CN" altLang="en-US"/>
                    </a:p>
                  </a:txBody>
                  <a:tcPr/>
                </a:tc>
                <a:tc>
                  <a:txBody>
                    <a:bodyPr/>
                    <a:lstStyle/>
                    <a:p>
                      <a:pPr algn="ctr"/>
                      <a:r>
                        <a:rPr lang="en" altLang="zh-CN" sz="2000" i="1" dirty="0"/>
                        <a:t>﻿NOVLP</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91.035</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137.386</a:t>
                      </a:r>
                      <a:endParaRPr lang="zh-CN" altLang="en-US" sz="2000" i="1" dirty="0">
                        <a:latin typeface="Times New Roman" panose="02020603050405020304" pitchFamily="18" charset="0"/>
                        <a:cs typeface="Times New Roman" panose="02020603050405020304" pitchFamily="18" charset="0"/>
                      </a:endParaRPr>
                    </a:p>
                  </a:txBody>
                  <a:tcPr anchor="ctr"/>
                </a:tc>
                <a:tc vMerge="1">
                  <a:txBody>
                    <a:bodyPr/>
                    <a:lstStyle/>
                    <a:p>
                      <a:endParaRPr lang="zh-CN" altLang="en-US"/>
                    </a:p>
                  </a:txBody>
                  <a:tcPr/>
                </a:tc>
                <a:extLst>
                  <a:ext uri="{0D108BD9-81ED-4DB2-BD59-A6C34878D82A}">
                    <a16:rowId xmlns:a16="http://schemas.microsoft.com/office/drawing/2014/main" val="3861438298"/>
                  </a:ext>
                </a:extLst>
              </a:tr>
              <a:tr h="418563">
                <a:tc rowSpan="2">
                  <a:txBody>
                    <a:bodyPr/>
                    <a:lstStyle/>
                    <a:p>
                      <a:pPr algn="ctr"/>
                      <a:r>
                        <a:rPr lang="zh-CN" altLang="en-US" sz="2400" i="1" dirty="0"/>
                        <a:t>﻿</a:t>
                      </a:r>
                      <a:r>
                        <a:rPr lang="en-US" altLang="zh-CN" sz="2400" i="1" dirty="0"/>
                        <a:t>1000 × 1000 × 1000 </a:t>
                      </a:r>
                      <a:endParaRPr lang="zh-CN" altLang="en-US" sz="2400" i="1" dirty="0">
                        <a:latin typeface="Times New Roman" panose="02020603050405020304" pitchFamily="18" charset="0"/>
                        <a:cs typeface="Times New Roman" panose="02020603050405020304" pitchFamily="18" charset="0"/>
                      </a:endParaRPr>
                    </a:p>
                  </a:txBody>
                  <a:tcPr anchor="ctr"/>
                </a:tc>
                <a:tc>
                  <a:txBody>
                    <a:bodyPr/>
                    <a:lstStyle/>
                    <a:p>
                      <a:pPr algn="ctr"/>
                      <a:r>
                        <a:rPr lang="en" altLang="zh-CN" sz="2000" i="1" dirty="0"/>
                        <a:t>﻿OVLP</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217.922</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7.429</a:t>
                      </a:r>
                      <a:endParaRPr lang="zh-CN" altLang="en-US" sz="2000" i="1" dirty="0">
                        <a:latin typeface="Times New Roman" panose="02020603050405020304" pitchFamily="18" charset="0"/>
                        <a:cs typeface="Times New Roman" panose="02020603050405020304" pitchFamily="18" charset="0"/>
                      </a:endParaRPr>
                    </a:p>
                  </a:txBody>
                  <a:tcPr anchor="ctr"/>
                </a:tc>
                <a:tc rowSpan="2">
                  <a:txBody>
                    <a:bodyPr/>
                    <a:lstStyle/>
                    <a:p>
                      <a:pPr algn="ctr"/>
                      <a:r>
                        <a:rPr lang="zh-CN" altLang="en-US" sz="3200" b="1" i="1" dirty="0">
                          <a:solidFill>
                            <a:srgbClr val="7030A0"/>
                          </a:solidFill>
                        </a:rPr>
                        <a:t>﻿</a:t>
                      </a:r>
                      <a:r>
                        <a:rPr lang="en-US" altLang="zh-CN" sz="3200" b="1" i="1" dirty="0">
                          <a:solidFill>
                            <a:srgbClr val="7030A0"/>
                          </a:solidFill>
                        </a:rPr>
                        <a:t>26.43%</a:t>
                      </a:r>
                      <a:endParaRPr lang="zh-CN" altLang="en-US" sz="3200" b="1" i="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850794481"/>
                  </a:ext>
                </a:extLst>
              </a:tr>
              <a:tr h="418563">
                <a:tc vMerge="1">
                  <a:txBody>
                    <a:bodyPr/>
                    <a:lstStyle/>
                    <a:p>
                      <a:endParaRPr lang="zh-CN" altLang="en-US"/>
                    </a:p>
                  </a:txBody>
                  <a:tcPr/>
                </a:tc>
                <a:tc>
                  <a:txBody>
                    <a:bodyPr/>
                    <a:lstStyle/>
                    <a:p>
                      <a:pPr algn="ctr"/>
                      <a:r>
                        <a:rPr lang="en" altLang="zh-CN" sz="2000" i="1" dirty="0"/>
                        <a:t>﻿NOVLP</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196.260</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110.059</a:t>
                      </a:r>
                      <a:endParaRPr lang="zh-CN" altLang="en-US" sz="2000" i="1" dirty="0">
                        <a:latin typeface="Times New Roman" panose="02020603050405020304" pitchFamily="18" charset="0"/>
                        <a:cs typeface="Times New Roman" panose="02020603050405020304" pitchFamily="18" charset="0"/>
                      </a:endParaRPr>
                    </a:p>
                  </a:txBody>
                  <a:tcPr anchor="ctr"/>
                </a:tc>
                <a:tc vMerge="1">
                  <a:txBody>
                    <a:bodyPr/>
                    <a:lstStyle/>
                    <a:p>
                      <a:endParaRPr lang="zh-CN" altLang="en-US"/>
                    </a:p>
                  </a:txBody>
                  <a:tcPr/>
                </a:tc>
                <a:extLst>
                  <a:ext uri="{0D108BD9-81ED-4DB2-BD59-A6C34878D82A}">
                    <a16:rowId xmlns:a16="http://schemas.microsoft.com/office/drawing/2014/main" val="850576066"/>
                  </a:ext>
                </a:extLst>
              </a:tr>
              <a:tr h="418563">
                <a:tc rowSpan="2">
                  <a:txBody>
                    <a:bodyPr/>
                    <a:lstStyle/>
                    <a:p>
                      <a:pPr algn="ctr"/>
                      <a:r>
                        <a:rPr lang="zh-CN" altLang="en-US" sz="2400" i="1" dirty="0"/>
                        <a:t>﻿</a:t>
                      </a:r>
                      <a:r>
                        <a:rPr lang="en-US" altLang="zh-CN" sz="2400" i="1" dirty="0"/>
                        <a:t>700 × 800 × 200</a:t>
                      </a:r>
                      <a:endParaRPr lang="zh-CN" altLang="en-US" sz="2400" i="1" dirty="0">
                        <a:latin typeface="Times New Roman" panose="02020603050405020304" pitchFamily="18" charset="0"/>
                        <a:cs typeface="Times New Roman" panose="02020603050405020304" pitchFamily="18" charset="0"/>
                      </a:endParaRPr>
                    </a:p>
                  </a:txBody>
                  <a:tcPr anchor="ctr"/>
                </a:tc>
                <a:tc>
                  <a:txBody>
                    <a:bodyPr/>
                    <a:lstStyle/>
                    <a:p>
                      <a:pPr algn="ctr"/>
                      <a:r>
                        <a:rPr lang="en" altLang="zh-CN" sz="2000" i="1" dirty="0"/>
                        <a:t>﻿OVLP</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67.142</a:t>
                      </a:r>
                      <a:endParaRPr lang="zh-CN" altLang="en-US" sz="2000" i="1"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2000" i="1" dirty="0"/>
                        <a:t>﻿</a:t>
                      </a:r>
                      <a:r>
                        <a:rPr lang="en-US" altLang="zh-CN" sz="2000" i="1" dirty="0"/>
                        <a:t>2.973</a:t>
                      </a:r>
                      <a:endParaRPr lang="zh-CN" altLang="en-US" sz="2000" i="1" dirty="0">
                        <a:latin typeface="Times New Roman" panose="02020603050405020304" pitchFamily="18" charset="0"/>
                        <a:cs typeface="Times New Roman" panose="02020603050405020304" pitchFamily="18" charset="0"/>
                      </a:endParaRPr>
                    </a:p>
                  </a:txBody>
                  <a:tcPr anchor="ctr"/>
                </a:tc>
                <a:tc rowSpan="2">
                  <a:txBody>
                    <a:bodyPr/>
                    <a:lstStyle/>
                    <a:p>
                      <a:pPr algn="ctr"/>
                      <a:r>
                        <a:rPr lang="zh-CN" altLang="en-US" sz="3200" i="1" dirty="0">
                          <a:solidFill>
                            <a:srgbClr val="7030A0"/>
                          </a:solidFill>
                        </a:rPr>
                        <a:t>﻿</a:t>
                      </a:r>
                      <a:r>
                        <a:rPr lang="en-US" altLang="zh-CN" sz="3200" b="1" i="1" dirty="0">
                          <a:solidFill>
                            <a:srgbClr val="7030A0"/>
                          </a:solidFill>
                        </a:rPr>
                        <a:t>34.20%</a:t>
                      </a:r>
                      <a:endParaRPr lang="zh-CN" altLang="en-US" sz="3200" b="1" i="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87865545"/>
                  </a:ext>
                </a:extLst>
              </a:tr>
              <a:tr h="418563">
                <a:tc vMerge="1">
                  <a:txBody>
                    <a:bodyPr/>
                    <a:lstStyle/>
                    <a:p>
                      <a:endParaRPr lang="zh-CN" altLang="en-US"/>
                    </a:p>
                  </a:txBody>
                  <a:tcPr/>
                </a:tc>
                <a:tc>
                  <a:txBody>
                    <a:bodyPr/>
                    <a:lstStyle/>
                    <a:p>
                      <a:pPr algn="ctr"/>
                      <a:r>
                        <a:rPr lang="en" altLang="zh-CN" sz="2000" i="1" dirty="0"/>
                        <a:t>﻿NOVLP</a:t>
                      </a:r>
                      <a:endParaRPr lang="zh-CN" altLang="en-US" sz="2000" i="1" dirty="0">
                        <a:latin typeface="Times New Roman" panose="02020603050405020304" pitchFamily="18" charset="0"/>
                        <a:cs typeface="Times New Roman" panose="02020603050405020304" pitchFamily="18" charset="0"/>
                      </a:endParaRPr>
                    </a:p>
                  </a:txBody>
                  <a:tcPr/>
                </a:tc>
                <a:tc>
                  <a:txBody>
                    <a:bodyPr/>
                    <a:lstStyle/>
                    <a:p>
                      <a:pPr algn="ctr"/>
                      <a:r>
                        <a:rPr lang="zh-CN" altLang="en-US" sz="2000" i="1" dirty="0"/>
                        <a:t>﻿</a:t>
                      </a:r>
                      <a:r>
                        <a:rPr lang="en-US" altLang="zh-CN" sz="2000" i="1" dirty="0"/>
                        <a:t>43.363</a:t>
                      </a:r>
                      <a:endParaRPr lang="zh-CN" altLang="en-US" sz="2000" i="1" dirty="0">
                        <a:latin typeface="Times New Roman" panose="02020603050405020304" pitchFamily="18" charset="0"/>
                        <a:cs typeface="Times New Roman" panose="02020603050405020304" pitchFamily="18" charset="0"/>
                      </a:endParaRPr>
                    </a:p>
                  </a:txBody>
                  <a:tcPr/>
                </a:tc>
                <a:tc>
                  <a:txBody>
                    <a:bodyPr/>
                    <a:lstStyle/>
                    <a:p>
                      <a:pPr algn="ctr"/>
                      <a:r>
                        <a:rPr lang="zh-CN" altLang="en-US" sz="2000" i="1" dirty="0"/>
                        <a:t>﻿</a:t>
                      </a:r>
                      <a:r>
                        <a:rPr lang="en-US" altLang="zh-CN" sz="2000" i="1" dirty="0"/>
                        <a:t>63.293</a:t>
                      </a:r>
                      <a:endParaRPr lang="zh-CN" altLang="en-US" sz="2000" i="1" dirty="0">
                        <a:latin typeface="Times New Roman" panose="02020603050405020304" pitchFamily="18" charset="0"/>
                        <a:cs typeface="Times New Roman" panose="02020603050405020304" pitchFamily="18" charset="0"/>
                      </a:endParaRPr>
                    </a:p>
                  </a:txBody>
                  <a:tcPr/>
                </a:tc>
                <a:tc vMerge="1">
                  <a:txBody>
                    <a:bodyPr/>
                    <a:lstStyle/>
                    <a:p>
                      <a:endParaRPr lang="zh-CN" altLang="en-US"/>
                    </a:p>
                  </a:txBody>
                  <a:tcPr/>
                </a:tc>
                <a:extLst>
                  <a:ext uri="{0D108BD9-81ED-4DB2-BD59-A6C34878D82A}">
                    <a16:rowId xmlns:a16="http://schemas.microsoft.com/office/drawing/2014/main" val="3622070795"/>
                  </a:ext>
                </a:extLst>
              </a:tr>
            </a:tbl>
          </a:graphicData>
        </a:graphic>
      </p:graphicFrame>
    </p:spTree>
    <p:extLst>
      <p:ext uri="{BB962C8B-B14F-4D97-AF65-F5344CB8AC3E}">
        <p14:creationId xmlns:p14="http://schemas.microsoft.com/office/powerpoint/2010/main" val="2976287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37075AC-9B9B-146D-188F-CA2A498B137E}"/>
              </a:ext>
            </a:extLst>
          </p:cNvPr>
          <p:cNvSpPr txBox="1"/>
          <p:nvPr/>
        </p:nvSpPr>
        <p:spPr>
          <a:xfrm>
            <a:off x="585983" y="1596254"/>
            <a:ext cx="10583346" cy="3665491"/>
          </a:xfrm>
          <a:prstGeom prst="rect">
            <a:avLst/>
          </a:prstGeom>
          <a:noFill/>
        </p:spPr>
        <p:txBody>
          <a:bodyPr wrap="square" rtlCol="0">
            <a:spAutoFit/>
          </a:bodyPr>
          <a:lstStyle/>
          <a:p>
            <a:pPr>
              <a:lnSpc>
                <a:spcPct val="150000"/>
              </a:lnSpc>
            </a:pPr>
            <a:r>
              <a:rPr kumimoji="1" lang="en-US" altLang="zh-CN"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II.</a:t>
            </a:r>
            <a:r>
              <a:rPr kumimoji="1" lang="zh-CN" altLang="en-US"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Thread-level Optimization Approaches</a:t>
            </a:r>
          </a:p>
          <a:p>
            <a:pPr marL="914400" lvl="1" indent="-457200">
              <a:lnSpc>
                <a:spcPct val="150000"/>
              </a:lnSpc>
              <a:buFont typeface="Arial" panose="020B0604020202020204" pitchFamily="34" charset="0"/>
              <a:buChar char="•"/>
            </a:pPr>
            <a:r>
              <a:rPr kumimoji="1" lang="en-US" altLang="zh-CN"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Decomposition</a:t>
            </a:r>
          </a:p>
          <a:p>
            <a:pPr marL="914400" lvl="1" indent="-457200">
              <a:lnSpc>
                <a:spcPct val="150000"/>
              </a:lnSpc>
              <a:buFont typeface="Arial" panose="020B0604020202020204" pitchFamily="34" charset="0"/>
              <a:buChar char="•"/>
            </a:pPr>
            <a:r>
              <a:rPr kumimoji="1" lang="en-US" altLang="zh-CN"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Vectorization</a:t>
            </a:r>
          </a:p>
          <a:p>
            <a:pPr marL="914400" lvl="1" indent="-457200">
              <a:lnSpc>
                <a:spcPct val="150000"/>
              </a:lnSpc>
              <a:buFont typeface="Arial" panose="020B0604020202020204" pitchFamily="34" charset="0"/>
              <a:buChar char="•"/>
            </a:pPr>
            <a:r>
              <a:rPr kumimoji="1" lang="en-US" altLang="zh-CN"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RMA Communication </a:t>
            </a:r>
          </a:p>
          <a:p>
            <a:pPr marL="914400" lvl="1" indent="-457200">
              <a:lnSpc>
                <a:spcPct val="150000"/>
              </a:lnSpc>
              <a:buFont typeface="Arial" panose="020B0604020202020204" pitchFamily="34" charset="0"/>
              <a:buChar char="•"/>
            </a:pPr>
            <a:r>
              <a:rPr kumimoji="1" lang="en-US" altLang="zh-CN"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﻿Error-bounded Lossy Compression with </a:t>
            </a:r>
            <a:r>
              <a:rPr kumimoji="1" lang="en-US" altLang="zh-CN" sz="3000" i="1" dirty="0" err="1">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SWSZx</a:t>
            </a:r>
            <a:endParaRPr kumimoji="1" lang="en-US" altLang="zh-CN"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00048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28</a:t>
            </a:fld>
            <a:endParaRPr lang="zh-CN" altLang="en-US"/>
          </a:p>
        </p:txBody>
      </p:sp>
      <p:grpSp>
        <p:nvGrpSpPr>
          <p:cNvPr id="12" name="组合 11">
            <a:extLst>
              <a:ext uri="{FF2B5EF4-FFF2-40B4-BE49-F238E27FC236}">
                <a16:creationId xmlns:a16="http://schemas.microsoft.com/office/drawing/2014/main" id="{B167C3DF-1B4B-46F0-C551-9A67530DAAD8}"/>
              </a:ext>
            </a:extLst>
          </p:cNvPr>
          <p:cNvGrpSpPr/>
          <p:nvPr/>
        </p:nvGrpSpPr>
        <p:grpSpPr>
          <a:xfrm>
            <a:off x="6605761" y="1998921"/>
            <a:ext cx="5335327" cy="3411936"/>
            <a:chOff x="2209800" y="1772500"/>
            <a:chExt cx="7922127" cy="3899265"/>
          </a:xfrm>
        </p:grpSpPr>
        <p:pic>
          <p:nvPicPr>
            <p:cNvPr id="2" name="图片 1">
              <a:extLst>
                <a:ext uri="{FF2B5EF4-FFF2-40B4-BE49-F238E27FC236}">
                  <a16:creationId xmlns:a16="http://schemas.microsoft.com/office/drawing/2014/main" id="{B37946E8-F8AB-E3CE-408E-1D095079209C}"/>
                </a:ext>
              </a:extLst>
            </p:cNvPr>
            <p:cNvPicPr>
              <a:picLocks noChangeAspect="1"/>
            </p:cNvPicPr>
            <p:nvPr/>
          </p:nvPicPr>
          <p:blipFill>
            <a:blip r:embed="rId3"/>
            <a:stretch>
              <a:fillRect/>
            </a:stretch>
          </p:blipFill>
          <p:spPr>
            <a:xfrm>
              <a:off x="2209800" y="1810703"/>
              <a:ext cx="7772400" cy="3861062"/>
            </a:xfrm>
            <a:prstGeom prst="rect">
              <a:avLst/>
            </a:prstGeom>
          </p:spPr>
        </p:pic>
        <p:pic>
          <p:nvPicPr>
            <p:cNvPr id="4" name="图片 3">
              <a:extLst>
                <a:ext uri="{FF2B5EF4-FFF2-40B4-BE49-F238E27FC236}">
                  <a16:creationId xmlns:a16="http://schemas.microsoft.com/office/drawing/2014/main" id="{3605575B-983D-BFE5-BEB7-27C80C7B1B94}"/>
                </a:ext>
              </a:extLst>
            </p:cNvPr>
            <p:cNvPicPr>
              <a:picLocks noChangeAspect="1"/>
            </p:cNvPicPr>
            <p:nvPr/>
          </p:nvPicPr>
          <p:blipFill>
            <a:blip r:embed="rId4"/>
            <a:stretch>
              <a:fillRect/>
            </a:stretch>
          </p:blipFill>
          <p:spPr>
            <a:xfrm>
              <a:off x="4629460" y="1810703"/>
              <a:ext cx="2964520" cy="444500"/>
            </a:xfrm>
            <a:prstGeom prst="rect">
              <a:avLst/>
            </a:prstGeom>
          </p:spPr>
        </p:pic>
        <p:pic>
          <p:nvPicPr>
            <p:cNvPr id="5" name="图片 4">
              <a:extLst>
                <a:ext uri="{FF2B5EF4-FFF2-40B4-BE49-F238E27FC236}">
                  <a16:creationId xmlns:a16="http://schemas.microsoft.com/office/drawing/2014/main" id="{B8EA4926-50F8-3234-0EE8-920A0368047C}"/>
                </a:ext>
              </a:extLst>
            </p:cNvPr>
            <p:cNvPicPr>
              <a:picLocks noChangeAspect="1"/>
            </p:cNvPicPr>
            <p:nvPr/>
          </p:nvPicPr>
          <p:blipFill>
            <a:blip r:embed="rId5"/>
            <a:stretch>
              <a:fillRect/>
            </a:stretch>
          </p:blipFill>
          <p:spPr>
            <a:xfrm>
              <a:off x="8025626" y="1849732"/>
              <a:ext cx="266700" cy="292100"/>
            </a:xfrm>
            <a:prstGeom prst="rect">
              <a:avLst/>
            </a:prstGeom>
          </p:spPr>
        </p:pic>
        <p:pic>
          <p:nvPicPr>
            <p:cNvPr id="6" name="图片 5">
              <a:extLst>
                <a:ext uri="{FF2B5EF4-FFF2-40B4-BE49-F238E27FC236}">
                  <a16:creationId xmlns:a16="http://schemas.microsoft.com/office/drawing/2014/main" id="{CB1D4B69-1E2C-1A19-CD42-F7F94A0863E3}"/>
                </a:ext>
              </a:extLst>
            </p:cNvPr>
            <p:cNvPicPr>
              <a:picLocks noChangeAspect="1"/>
            </p:cNvPicPr>
            <p:nvPr/>
          </p:nvPicPr>
          <p:blipFill>
            <a:blip r:embed="rId5"/>
            <a:stretch>
              <a:fillRect/>
            </a:stretch>
          </p:blipFill>
          <p:spPr>
            <a:xfrm>
              <a:off x="9711319" y="3282950"/>
              <a:ext cx="266700" cy="292100"/>
            </a:xfrm>
            <a:prstGeom prst="rect">
              <a:avLst/>
            </a:prstGeom>
          </p:spPr>
        </p:pic>
        <p:pic>
          <p:nvPicPr>
            <p:cNvPr id="7" name="图片 6">
              <a:extLst>
                <a:ext uri="{FF2B5EF4-FFF2-40B4-BE49-F238E27FC236}">
                  <a16:creationId xmlns:a16="http://schemas.microsoft.com/office/drawing/2014/main" id="{9563954A-A66B-A688-D4C5-1D7D8BE2E7D9}"/>
                </a:ext>
              </a:extLst>
            </p:cNvPr>
            <p:cNvPicPr>
              <a:picLocks noChangeAspect="1"/>
            </p:cNvPicPr>
            <p:nvPr/>
          </p:nvPicPr>
          <p:blipFill>
            <a:blip r:embed="rId5"/>
            <a:stretch>
              <a:fillRect/>
            </a:stretch>
          </p:blipFill>
          <p:spPr>
            <a:xfrm>
              <a:off x="7031309" y="5108033"/>
              <a:ext cx="266700" cy="292100"/>
            </a:xfrm>
            <a:prstGeom prst="rect">
              <a:avLst/>
            </a:prstGeom>
          </p:spPr>
        </p:pic>
        <p:sp>
          <p:nvSpPr>
            <p:cNvPr id="9" name="文本框 8">
              <a:extLst>
                <a:ext uri="{FF2B5EF4-FFF2-40B4-BE49-F238E27FC236}">
                  <a16:creationId xmlns:a16="http://schemas.microsoft.com/office/drawing/2014/main" id="{642E0F7B-366D-4CB9-7D7C-5A3C3D8CA6B4}"/>
                </a:ext>
              </a:extLst>
            </p:cNvPr>
            <p:cNvSpPr txBox="1"/>
            <p:nvPr/>
          </p:nvSpPr>
          <p:spPr>
            <a:xfrm>
              <a:off x="7875585" y="1772500"/>
              <a:ext cx="300082"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y</a:t>
              </a:r>
              <a:endParaRPr kumimoji="1" lang="zh-CN" altLang="en-US"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9FCB8A85-A1E3-B082-5DFD-AEFC8FDF3AC5}"/>
                </a:ext>
              </a:extLst>
            </p:cNvPr>
            <p:cNvSpPr txBox="1"/>
            <p:nvPr/>
          </p:nvSpPr>
          <p:spPr>
            <a:xfrm>
              <a:off x="6997927" y="5188427"/>
              <a:ext cx="300082"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x</a:t>
              </a:r>
              <a:endParaRPr kumimoji="1" lang="zh-CN" altLang="en-US"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7A942883-BC1B-2BC3-9C61-87EA82C2BF38}"/>
                </a:ext>
              </a:extLst>
            </p:cNvPr>
            <p:cNvSpPr txBox="1"/>
            <p:nvPr/>
          </p:nvSpPr>
          <p:spPr>
            <a:xfrm>
              <a:off x="9844669" y="3059668"/>
              <a:ext cx="287258"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z</a:t>
              </a:r>
              <a:endParaRPr kumimoji="1" lang="zh-CN" altLang="en-US" dirty="0">
                <a:latin typeface="Times New Roman" panose="02020603050405020304" pitchFamily="18" charset="0"/>
                <a:cs typeface="Times New Roman" panose="02020603050405020304" pitchFamily="18" charset="0"/>
              </a:endParaRPr>
            </a:p>
          </p:txBody>
        </p:sp>
      </p:grpSp>
      <p:sp>
        <p:nvSpPr>
          <p:cNvPr id="13" name="文本框 12">
            <a:extLst>
              <a:ext uri="{FF2B5EF4-FFF2-40B4-BE49-F238E27FC236}">
                <a16:creationId xmlns:a16="http://schemas.microsoft.com/office/drawing/2014/main" id="{75E94D33-6BAB-853A-E897-D11CA031F754}"/>
              </a:ext>
            </a:extLst>
          </p:cNvPr>
          <p:cNvSpPr txBox="1"/>
          <p:nvPr/>
        </p:nvSpPr>
        <p:spPr>
          <a:xfrm>
            <a:off x="27222" y="836363"/>
            <a:ext cx="12192000" cy="954107"/>
          </a:xfrm>
          <a:prstGeom prst="rect">
            <a:avLst/>
          </a:prstGeom>
          <a:noFill/>
        </p:spPr>
        <p:txBody>
          <a:bodyPr wrap="square" rtlCol="0">
            <a:spAutoFit/>
          </a:bodyPr>
          <a:lstStyle/>
          <a:p>
            <a:r>
              <a:rPr kumimoji="1" lang="en" altLang="zh-CN" sz="2800" i="1" dirty="0">
                <a:solidFill>
                  <a:srgbClr val="002060"/>
                </a:solidFill>
              </a:rPr>
              <a:t>﻿</a:t>
            </a:r>
            <a:r>
              <a:rPr kumimoji="1" lang="en" altLang="zh-CN" sz="2800" i="1" dirty="0">
                <a:solidFill>
                  <a:srgbClr val="002060"/>
                </a:solidFill>
                <a:latin typeface="Times New Roman" panose="02020603050405020304" pitchFamily="18" charset="0"/>
                <a:cs typeface="Times New Roman" panose="02020603050405020304" pitchFamily="18" charset="0"/>
              </a:rPr>
              <a:t>To fully exploit the computing power of CPEs and the low latency of LDM, the sub-domain grids in each process should be further decomposed to </a:t>
            </a:r>
            <a:r>
              <a:rPr kumimoji="1" lang="en" altLang="zh-CN" sz="2800" b="1" i="1" dirty="0">
                <a:solidFill>
                  <a:srgbClr val="7030A0"/>
                </a:solidFill>
                <a:latin typeface="Times New Roman" panose="02020603050405020304" pitchFamily="18" charset="0"/>
                <a:cs typeface="Times New Roman" panose="02020603050405020304" pitchFamily="18" charset="0"/>
              </a:rPr>
              <a:t>fit within the LDM.</a:t>
            </a:r>
            <a:endParaRPr kumimoji="1" lang="zh-CN" altLang="en-US" sz="2800" b="1" i="1" dirty="0">
              <a:solidFill>
                <a:srgbClr val="7030A0"/>
              </a:solidFill>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F985E7D4-14C9-7928-5776-4A9EB9E55EF3}"/>
              </a:ext>
            </a:extLst>
          </p:cNvPr>
          <p:cNvSpPr txBox="1"/>
          <p:nvPr/>
        </p:nvSpPr>
        <p:spPr>
          <a:xfrm>
            <a:off x="5586240" y="2194297"/>
            <a:ext cx="5280837" cy="954107"/>
          </a:xfrm>
          <a:prstGeom prst="rect">
            <a:avLst/>
          </a:prstGeom>
          <a:noFill/>
        </p:spPr>
        <p:txBody>
          <a:bodyPr wrap="square">
            <a:spAutoFit/>
          </a:bodyPr>
          <a:lstStyle/>
          <a:p>
            <a:r>
              <a:rPr lang="en" altLang="zh-CN" sz="2800" i="1" dirty="0">
                <a:solidFill>
                  <a:srgbClr val="002060"/>
                </a:solidFill>
                <a:latin typeface="Times New Roman" panose="02020603050405020304" pitchFamily="18" charset="0"/>
                <a:cs typeface="Times New Roman" panose="02020603050405020304" pitchFamily="18" charset="0"/>
              </a:rPr>
              <a:t>Secondary decompose of the computational domain.</a:t>
            </a:r>
            <a:endParaRPr lang="zh-CN" altLang="en-US" sz="2800" i="1" dirty="0">
              <a:solidFill>
                <a:srgbClr val="002060"/>
              </a:solidFill>
              <a:latin typeface="Times New Roman" panose="02020603050405020304" pitchFamily="18" charset="0"/>
              <a:cs typeface="Times New Roman" panose="02020603050405020304" pitchFamily="18" charset="0"/>
            </a:endParaRPr>
          </a:p>
        </p:txBody>
      </p:sp>
      <p:sp>
        <p:nvSpPr>
          <p:cNvPr id="21" name="文本框 7">
            <a:extLst>
              <a:ext uri="{FF2B5EF4-FFF2-40B4-BE49-F238E27FC236}">
                <a16:creationId xmlns:a16="http://schemas.microsoft.com/office/drawing/2014/main" id="{AFCE76D8-5090-6942-B248-40CA64E0237F}"/>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Thread-level</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Decomposition</a:t>
            </a:r>
            <a:endParaRPr kumimoji="1" lang="zh-CN" altLang="en-US" sz="3600" b="1" i="1" dirty="0">
              <a:solidFill>
                <a:srgbClr val="002060"/>
              </a:solidFill>
              <a:latin typeface="Times New Roman" panose="02020603050405020304" pitchFamily="18" charset="0"/>
              <a:cs typeface="Times New Roman" panose="02020603050405020304" pitchFamily="18" charset="0"/>
            </a:endParaRPr>
          </a:p>
        </p:txBody>
      </p:sp>
      <p:pic>
        <p:nvPicPr>
          <p:cNvPr id="22" name="图片 1">
            <a:extLst>
              <a:ext uri="{FF2B5EF4-FFF2-40B4-BE49-F238E27FC236}">
                <a16:creationId xmlns:a16="http://schemas.microsoft.com/office/drawing/2014/main" id="{B3A45D8F-E535-494A-9FF0-35B626E74576}"/>
              </a:ext>
            </a:extLst>
          </p:cNvPr>
          <p:cNvPicPr>
            <a:picLocks noChangeAspect="1"/>
          </p:cNvPicPr>
          <p:nvPr/>
        </p:nvPicPr>
        <p:blipFill>
          <a:blip r:embed="rId6"/>
          <a:stretch>
            <a:fillRect/>
          </a:stretch>
        </p:blipFill>
        <p:spPr>
          <a:xfrm>
            <a:off x="168164" y="2351530"/>
            <a:ext cx="5228423" cy="3059327"/>
          </a:xfrm>
          <a:prstGeom prst="rect">
            <a:avLst/>
          </a:prstGeom>
        </p:spPr>
      </p:pic>
      <p:sp>
        <p:nvSpPr>
          <p:cNvPr id="8" name="Rectangle 7">
            <a:extLst>
              <a:ext uri="{FF2B5EF4-FFF2-40B4-BE49-F238E27FC236}">
                <a16:creationId xmlns:a16="http://schemas.microsoft.com/office/drawing/2014/main" id="{89FE0215-1288-2042-9B8D-283CC4A274A6}"/>
              </a:ext>
            </a:extLst>
          </p:cNvPr>
          <p:cNvSpPr/>
          <p:nvPr/>
        </p:nvSpPr>
        <p:spPr>
          <a:xfrm>
            <a:off x="168164" y="4021840"/>
            <a:ext cx="5234491" cy="152054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4230044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29</a:t>
            </a:fld>
            <a:endParaRPr lang="zh-CN" altLang="en-US"/>
          </a:p>
        </p:txBody>
      </p:sp>
      <p:pic>
        <p:nvPicPr>
          <p:cNvPr id="2" name="图片 1">
            <a:extLst>
              <a:ext uri="{FF2B5EF4-FFF2-40B4-BE49-F238E27FC236}">
                <a16:creationId xmlns:a16="http://schemas.microsoft.com/office/drawing/2014/main" id="{33858CB7-127C-DC1B-B518-5D7BF7060664}"/>
              </a:ext>
            </a:extLst>
          </p:cNvPr>
          <p:cNvPicPr>
            <a:picLocks noChangeAspect="1"/>
          </p:cNvPicPr>
          <p:nvPr/>
        </p:nvPicPr>
        <p:blipFill>
          <a:blip r:embed="rId3"/>
          <a:stretch>
            <a:fillRect/>
          </a:stretch>
        </p:blipFill>
        <p:spPr>
          <a:xfrm>
            <a:off x="138382" y="2935456"/>
            <a:ext cx="8218809" cy="3420895"/>
          </a:xfrm>
          <a:prstGeom prst="rect">
            <a:avLst/>
          </a:prstGeom>
        </p:spPr>
      </p:pic>
      <p:sp>
        <p:nvSpPr>
          <p:cNvPr id="4" name="文本框 3">
            <a:extLst>
              <a:ext uri="{FF2B5EF4-FFF2-40B4-BE49-F238E27FC236}">
                <a16:creationId xmlns:a16="http://schemas.microsoft.com/office/drawing/2014/main" id="{511FCC43-93A0-950A-6C04-9186234A4485}"/>
              </a:ext>
            </a:extLst>
          </p:cNvPr>
          <p:cNvSpPr txBox="1"/>
          <p:nvPr/>
        </p:nvSpPr>
        <p:spPr>
          <a:xfrm>
            <a:off x="8357191" y="3917553"/>
            <a:ext cx="4244785" cy="830997"/>
          </a:xfrm>
          <a:prstGeom prst="rect">
            <a:avLst/>
          </a:prstGeom>
          <a:noFill/>
        </p:spPr>
        <p:txBody>
          <a:bodyPr wrap="square" rtlCol="0">
            <a:spAutoFit/>
          </a:bodyPr>
          <a:lstStyle/>
          <a:p>
            <a:r>
              <a:rPr kumimoji="1" lang="en" altLang="zh-CN" sz="2400" i="1" dirty="0">
                <a:solidFill>
                  <a:srgbClr val="002060"/>
                </a:solidFill>
                <a:latin typeface="Times New Roman" panose="02020603050405020304" pitchFamily="18" charset="0"/>
                <a:cs typeface="Times New Roman" panose="02020603050405020304" pitchFamily="18" charset="0"/>
              </a:rPr>
              <a:t>﻿The memory layout of 8 × 9 elements for vectorization.</a:t>
            </a:r>
            <a:endParaRPr kumimoji="1" lang="zh-CN" altLang="en-US" sz="2400" i="1" dirty="0">
              <a:solidFill>
                <a:srgbClr val="002060"/>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1FD36379-0C30-634F-9B32-36A8FE160FF4}"/>
              </a:ext>
            </a:extLst>
          </p:cNvPr>
          <p:cNvSpPr txBox="1"/>
          <p:nvPr/>
        </p:nvSpPr>
        <p:spPr>
          <a:xfrm>
            <a:off x="-4459815" y="7939147"/>
            <a:ext cx="5339923" cy="2031325"/>
          </a:xfrm>
          <a:prstGeom prst="rect">
            <a:avLst/>
          </a:prstGeom>
          <a:noFill/>
        </p:spPr>
        <p:txBody>
          <a:bodyPr wrap="square">
            <a:spAutoFit/>
          </a:bodyPr>
          <a:lstStyle/>
          <a:p>
            <a:pPr marL="285750" indent="-285750">
              <a:buFont typeface="Arial" panose="020B0604020202020204" pitchFamily="34" charset="0"/>
              <a:buChar char="•"/>
            </a:pPr>
            <a:r>
              <a:rPr lang="en" altLang="zh-CN" i="1" dirty="0">
                <a:latin typeface="Times New Roman" panose="02020603050405020304" pitchFamily="18" charset="0"/>
                <a:cs typeface="Times New Roman" panose="02020603050405020304" pitchFamily="18" charset="0"/>
              </a:rPr>
              <a:t>﻿ Nine components in the wave field variable 𝑊 perform the </a:t>
            </a:r>
            <a:r>
              <a:rPr lang="en" altLang="zh-CN" b="1" i="1" dirty="0">
                <a:latin typeface="Times New Roman" panose="02020603050405020304" pitchFamily="18" charset="0"/>
                <a:cs typeface="Times New Roman" panose="02020603050405020304" pitchFamily="18" charset="0"/>
              </a:rPr>
              <a:t>same operations </a:t>
            </a:r>
            <a:r>
              <a:rPr lang="en" altLang="zh-CN" i="1" dirty="0">
                <a:latin typeface="Times New Roman" panose="02020603050405020304" pitchFamily="18" charset="0"/>
                <a:cs typeface="Times New Roman" panose="02020603050405020304" pitchFamily="18" charset="0"/>
              </a:rPr>
              <a:t>when calculating the spatial derivatives. </a:t>
            </a:r>
          </a:p>
          <a:p>
            <a:pPr marL="285750" indent="-285750">
              <a:buFont typeface="Arial" panose="020B0604020202020204" pitchFamily="34" charset="0"/>
              <a:buChar char="•"/>
            </a:pPr>
            <a:r>
              <a:rPr lang="en" altLang="zh-CN" i="1" dirty="0">
                <a:latin typeface="Times New Roman" panose="02020603050405020304" pitchFamily="18" charset="0"/>
                <a:cs typeface="Times New Roman" panose="02020603050405020304" pitchFamily="18" charset="0"/>
              </a:rPr>
              <a:t>﻿ Input array as multiple 1-D blocks, with each block consisting of 8 × 9 elements.</a:t>
            </a:r>
          </a:p>
          <a:p>
            <a:pPr marL="285750" indent="-285750">
              <a:buFont typeface="Arial" panose="020B0604020202020204" pitchFamily="34" charset="0"/>
              <a:buChar char="•"/>
            </a:pPr>
            <a:r>
              <a:rPr lang="en" altLang="zh-CN" i="1" dirty="0">
                <a:latin typeface="Times New Roman" panose="02020603050405020304" pitchFamily="18" charset="0"/>
                <a:cs typeface="Times New Roman" panose="02020603050405020304" pitchFamily="18" charset="0"/>
              </a:rPr>
              <a:t>﻿The spatial derivation array of each block is reorganized to an </a:t>
            </a:r>
            <a:r>
              <a:rPr lang="en" altLang="zh-CN" b="1" i="1" dirty="0">
                <a:latin typeface="Times New Roman" panose="02020603050405020304" pitchFamily="18" charset="0"/>
                <a:cs typeface="Times New Roman" panose="02020603050405020304" pitchFamily="18" charset="0"/>
              </a:rPr>
              <a:t>8 × 9 array</a:t>
            </a:r>
            <a:r>
              <a:rPr lang="en" altLang="zh-CN" i="1" dirty="0">
                <a:latin typeface="Times New Roman" panose="02020603050405020304" pitchFamily="18" charset="0"/>
                <a:cs typeface="Times New Roman" panose="02020603050405020304" pitchFamily="18" charset="0"/>
              </a:rPr>
              <a:t>.</a:t>
            </a:r>
            <a:endParaRPr lang="zh-CN" altLang="en-US" i="1" dirty="0">
              <a:latin typeface="Times New Roman" panose="02020603050405020304" pitchFamily="18" charset="0"/>
              <a:cs typeface="Times New Roman" panose="02020603050405020304" pitchFamily="18" charset="0"/>
            </a:endParaRPr>
          </a:p>
        </p:txBody>
      </p:sp>
      <p:sp>
        <p:nvSpPr>
          <p:cNvPr id="7" name="文本框 7">
            <a:extLst>
              <a:ext uri="{FF2B5EF4-FFF2-40B4-BE49-F238E27FC236}">
                <a16:creationId xmlns:a16="http://schemas.microsoft.com/office/drawing/2014/main" id="{0D57EB6F-7D7C-B84A-BFE9-461C3FAA51E4}"/>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Vectorization</a:t>
            </a:r>
            <a:endParaRPr kumimoji="1" lang="zh-CN" altLang="en-US" sz="3600" b="1" i="1" dirty="0">
              <a:solidFill>
                <a:srgbClr val="002060"/>
              </a:solidFill>
              <a:latin typeface="Times New Roman" panose="02020603050405020304" pitchFamily="18" charset="0"/>
              <a:cs typeface="Times New Roman" panose="02020603050405020304" pitchFamily="18" charset="0"/>
            </a:endParaRPr>
          </a:p>
        </p:txBody>
      </p:sp>
      <p:sp>
        <p:nvSpPr>
          <p:cNvPr id="9" name="文本框 5">
            <a:extLst>
              <a:ext uri="{FF2B5EF4-FFF2-40B4-BE49-F238E27FC236}">
                <a16:creationId xmlns:a16="http://schemas.microsoft.com/office/drawing/2014/main" id="{485701DD-01A4-0143-960D-8D2121CF6F86}"/>
              </a:ext>
            </a:extLst>
          </p:cNvPr>
          <p:cNvSpPr txBox="1"/>
          <p:nvPr/>
        </p:nvSpPr>
        <p:spPr>
          <a:xfrm>
            <a:off x="0" y="929283"/>
            <a:ext cx="12192001" cy="1938992"/>
          </a:xfrm>
          <a:prstGeom prst="rect">
            <a:avLst/>
          </a:prstGeom>
          <a:noFill/>
        </p:spPr>
        <p:txBody>
          <a:bodyPr wrap="square">
            <a:spAutoFit/>
          </a:bodyPr>
          <a:lstStyle/>
          <a:p>
            <a:pPr marL="285750" indent="-285750">
              <a:buFont typeface="Arial" panose="020B0604020202020204" pitchFamily="34" charset="0"/>
              <a:buChar char="•"/>
            </a:pPr>
            <a:r>
              <a:rPr lang="zh-CN" altLang="en-US" sz="2400" i="1" dirty="0">
                <a:solidFill>
                  <a:srgbClr val="002060"/>
                </a:solidFill>
                <a:latin typeface="Times New Roman" panose="02020603050405020304" pitchFamily="18" charset="0"/>
                <a:cs typeface="Times New Roman" panose="02020603050405020304" pitchFamily="18" charset="0"/>
              </a:rPr>
              <a:t>﻿CPE cores offer comprehensive</a:t>
            </a:r>
            <a:r>
              <a:rPr lang="en-US" altLang="zh-CN" sz="2400" i="1" dirty="0">
                <a:solidFill>
                  <a:srgbClr val="002060"/>
                </a:solidFill>
                <a:latin typeface="Times New Roman" panose="02020603050405020304" pitchFamily="18" charset="0"/>
                <a:cs typeface="Times New Roman" panose="02020603050405020304" pitchFamily="18" charset="0"/>
              </a:rPr>
              <a:t> </a:t>
            </a:r>
            <a:r>
              <a:rPr lang="zh-CN" altLang="en-US" sz="2400" i="1" dirty="0">
                <a:solidFill>
                  <a:srgbClr val="002060"/>
                </a:solidFill>
                <a:latin typeface="Times New Roman" panose="02020603050405020304" pitchFamily="18" charset="0"/>
                <a:cs typeface="Times New Roman" panose="02020603050405020304" pitchFamily="18" charset="0"/>
              </a:rPr>
              <a:t>support for </a:t>
            </a:r>
            <a:r>
              <a:rPr lang="zh-CN" altLang="en-US" sz="2400" b="1" i="1" dirty="0">
                <a:solidFill>
                  <a:srgbClr val="002060"/>
                </a:solidFill>
                <a:latin typeface="Times New Roman" panose="02020603050405020304" pitchFamily="18" charset="0"/>
                <a:cs typeface="Times New Roman" panose="02020603050405020304" pitchFamily="18" charset="0"/>
              </a:rPr>
              <a:t>SIMD </a:t>
            </a:r>
            <a:r>
              <a:rPr lang="en" altLang="zh-CN" sz="2400" b="1" i="1" dirty="0">
                <a:solidFill>
                  <a:srgbClr val="002060"/>
                </a:solidFill>
                <a:latin typeface="Times New Roman" panose="02020603050405020304" pitchFamily="18" charset="0"/>
                <a:cs typeface="Times New Roman" panose="02020603050405020304" pitchFamily="18" charset="0"/>
              </a:rPr>
              <a:t>﻿</a:t>
            </a:r>
            <a:r>
              <a:rPr lang="en" altLang="zh-CN" sz="2400" i="1" dirty="0">
                <a:solidFill>
                  <a:srgbClr val="002060"/>
                </a:solidFill>
                <a:latin typeface="Times New Roman" panose="02020603050405020304" pitchFamily="18" charset="0"/>
                <a:cs typeface="Times New Roman" panose="02020603050405020304" pitchFamily="18" charset="0"/>
              </a:rPr>
              <a:t>instructions</a:t>
            </a:r>
            <a:r>
              <a:rPr lang="en-US" altLang="zh-CN" sz="2400" i="1" dirty="0">
                <a:solidFill>
                  <a:srgbClr val="002060"/>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 altLang="zh-CN" sz="2400" i="1" dirty="0">
                <a:solidFill>
                  <a:srgbClr val="002060"/>
                </a:solidFill>
                <a:latin typeface="Times New Roman" panose="02020603050405020304" pitchFamily="18" charset="0"/>
                <a:cs typeface="Times New Roman" panose="02020603050405020304" pitchFamily="18" charset="0"/>
              </a:rPr>
              <a:t>﻿Each CPE features a </a:t>
            </a:r>
            <a:r>
              <a:rPr lang="en" altLang="zh-CN" sz="2400" b="1" i="1" dirty="0">
                <a:solidFill>
                  <a:srgbClr val="002060"/>
                </a:solidFill>
                <a:latin typeface="Times New Roman" panose="02020603050405020304" pitchFamily="18" charset="0"/>
                <a:cs typeface="Times New Roman" panose="02020603050405020304" pitchFamily="18" charset="0"/>
              </a:rPr>
              <a:t>512-bit vector</a:t>
            </a:r>
            <a:r>
              <a:rPr lang="zh-CN" altLang="en-US" sz="2400" b="1" i="1" dirty="0">
                <a:solidFill>
                  <a:srgbClr val="002060"/>
                </a:solidFill>
                <a:latin typeface="Times New Roman" panose="02020603050405020304" pitchFamily="18" charset="0"/>
                <a:cs typeface="Times New Roman" panose="02020603050405020304" pitchFamily="18" charset="0"/>
              </a:rPr>
              <a:t> </a:t>
            </a:r>
            <a:r>
              <a:rPr lang="en" altLang="zh-CN" sz="2400" b="1" i="1" dirty="0">
                <a:solidFill>
                  <a:srgbClr val="002060"/>
                </a:solidFill>
                <a:latin typeface="Times New Roman" panose="02020603050405020304" pitchFamily="18" charset="0"/>
                <a:cs typeface="Times New Roman" panose="02020603050405020304" pitchFamily="18" charset="0"/>
              </a:rPr>
              <a:t>processing unit</a:t>
            </a:r>
            <a:r>
              <a:rPr lang="en" altLang="zh-CN" sz="2400" i="1" dirty="0">
                <a:solidFill>
                  <a:srgbClr val="002060"/>
                </a:solidFill>
                <a:latin typeface="Times New Roman" panose="02020603050405020304" pitchFamily="18" charset="0"/>
                <a:cs typeface="Times New Roman" panose="02020603050405020304" pitchFamily="18" charset="0"/>
              </a:rPr>
              <a:t> capable of</a:t>
            </a:r>
            <a:r>
              <a:rPr lang="zh-CN" altLang="en-US" sz="2400" i="1" dirty="0">
                <a:solidFill>
                  <a:srgbClr val="002060"/>
                </a:solidFill>
                <a:latin typeface="Times New Roman" panose="02020603050405020304" pitchFamily="18" charset="0"/>
                <a:cs typeface="Times New Roman" panose="02020603050405020304" pitchFamily="18" charset="0"/>
              </a:rPr>
              <a:t> </a:t>
            </a:r>
            <a:r>
              <a:rPr lang="en" altLang="zh-CN" sz="2400" i="1" dirty="0">
                <a:solidFill>
                  <a:srgbClr val="002060"/>
                </a:solidFill>
                <a:latin typeface="Times New Roman" panose="02020603050405020304" pitchFamily="18" charset="0"/>
                <a:cs typeface="Times New Roman" panose="02020603050405020304" pitchFamily="18" charset="0"/>
              </a:rPr>
              <a:t>executing 8 </a:t>
            </a:r>
            <a:r>
              <a:rPr lang="en-US" altLang="zh-CN" sz="2400" i="1" dirty="0">
                <a:solidFill>
                  <a:srgbClr val="002060"/>
                </a:solidFill>
                <a:latin typeface="Times New Roman" panose="02020603050405020304" pitchFamily="18" charset="0"/>
                <a:cs typeface="Times New Roman" panose="02020603050405020304" pitchFamily="18" charset="0"/>
              </a:rPr>
              <a:t>elements.</a:t>
            </a:r>
            <a:r>
              <a:rPr lang="en" altLang="zh-CN" sz="2400" i="1" dirty="0">
                <a:solidFill>
                  <a:srgbClr val="002060"/>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 altLang="zh-CN" sz="2400" i="1" dirty="0">
                <a:solidFill>
                  <a:srgbClr val="002060"/>
                </a:solidFill>
                <a:latin typeface="Times New Roman" panose="02020603050405020304" pitchFamily="18" charset="0"/>
                <a:cs typeface="Times New Roman" panose="02020603050405020304" pitchFamily="18" charset="0"/>
              </a:rPr>
              <a:t>﻿</a:t>
            </a:r>
            <a:r>
              <a:rPr lang="en-US" altLang="zh-CN" sz="2400" i="1" dirty="0">
                <a:solidFill>
                  <a:srgbClr val="002060"/>
                </a:solidFill>
                <a:latin typeface="Times New Roman" panose="02020603050405020304" pitchFamily="18" charset="0"/>
                <a:cs typeface="Times New Roman" panose="02020603050405020304" pitchFamily="18" charset="0"/>
              </a:rPr>
              <a:t>9</a:t>
            </a:r>
            <a:r>
              <a:rPr lang="en" altLang="zh-CN" sz="2400" i="1" dirty="0">
                <a:solidFill>
                  <a:srgbClr val="002060"/>
                </a:solidFill>
                <a:latin typeface="Times New Roman" panose="02020603050405020304" pitchFamily="18" charset="0"/>
                <a:cs typeface="Times New Roman" panose="02020603050405020304" pitchFamily="18" charset="0"/>
              </a:rPr>
              <a:t> components in the wave field variable 𝑊 perform the </a:t>
            </a:r>
            <a:r>
              <a:rPr lang="en" altLang="zh-CN" sz="2400" b="1" i="1" dirty="0">
                <a:solidFill>
                  <a:srgbClr val="002060"/>
                </a:solidFill>
                <a:latin typeface="Times New Roman" panose="02020603050405020304" pitchFamily="18" charset="0"/>
                <a:cs typeface="Times New Roman" panose="02020603050405020304" pitchFamily="18" charset="0"/>
              </a:rPr>
              <a:t>same operations</a:t>
            </a:r>
            <a:r>
              <a:rPr lang="en" altLang="zh-CN" sz="2400" i="1" dirty="0">
                <a:solidFill>
                  <a:srgbClr val="002060"/>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 altLang="zh-CN" sz="2400" i="1" dirty="0">
                <a:solidFill>
                  <a:srgbClr val="002060"/>
                </a:solidFill>
                <a:latin typeface="Times New Roman" panose="02020603050405020304" pitchFamily="18" charset="0"/>
                <a:cs typeface="Times New Roman" panose="02020603050405020304" pitchFamily="18" charset="0"/>
              </a:rPr>
              <a:t>﻿Input array as multiple 1-D blocks, with each block consisting of 8 × 9 elements.</a:t>
            </a:r>
          </a:p>
          <a:p>
            <a:pPr marL="285750" indent="-285750">
              <a:buFont typeface="Arial" panose="020B0604020202020204" pitchFamily="34" charset="0"/>
              <a:buChar char="•"/>
            </a:pPr>
            <a:r>
              <a:rPr lang="en" altLang="zh-CN" sz="2400" i="1" dirty="0">
                <a:solidFill>
                  <a:srgbClr val="002060"/>
                </a:solidFill>
                <a:latin typeface="Times New Roman" panose="02020603050405020304" pitchFamily="18" charset="0"/>
                <a:cs typeface="Times New Roman" panose="02020603050405020304" pitchFamily="18" charset="0"/>
              </a:rPr>
              <a:t>﻿The spatial derivation array of each block is reorganized to an </a:t>
            </a:r>
            <a:r>
              <a:rPr lang="en" altLang="zh-CN" sz="2400" b="1" i="1" dirty="0">
                <a:solidFill>
                  <a:srgbClr val="002060"/>
                </a:solidFill>
                <a:latin typeface="Times New Roman" panose="02020603050405020304" pitchFamily="18" charset="0"/>
                <a:cs typeface="Times New Roman" panose="02020603050405020304" pitchFamily="18" charset="0"/>
              </a:rPr>
              <a:t>8 × 9 array</a:t>
            </a:r>
            <a:r>
              <a:rPr lang="en" altLang="zh-CN" sz="2400" i="1" dirty="0">
                <a:solidFill>
                  <a:srgbClr val="002060"/>
                </a:solidFill>
                <a:latin typeface="Times New Roman" panose="02020603050405020304" pitchFamily="18" charset="0"/>
                <a:cs typeface="Times New Roman" panose="02020603050405020304" pitchFamily="18" charset="0"/>
              </a:rPr>
              <a:t>.</a:t>
            </a:r>
            <a:endParaRPr lang="zh-CN" altLang="en-US" sz="24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8508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0726887"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5843" y="3616693"/>
            <a:ext cx="1093384" cy="727101"/>
          </a:xfrm>
          <a:prstGeom prst="rect">
            <a:avLst/>
          </a:prstGeom>
        </p:spPr>
      </p:pic>
      <p:sp>
        <p:nvSpPr>
          <p:cNvPr id="10" name="Rectangle 9"/>
          <p:cNvSpPr/>
          <p:nvPr/>
        </p:nvSpPr>
        <p:spPr>
          <a:xfrm>
            <a:off x="588486" y="129519"/>
            <a:ext cx="2358744" cy="338554"/>
          </a:xfrm>
          <a:prstGeom prst="rect">
            <a:avLst/>
          </a:prstGeom>
        </p:spPr>
        <p:txBody>
          <a:bodyPr wrap="square">
            <a:spAutoFit/>
          </a:bodyPr>
          <a:lstStyle/>
          <a:p>
            <a:pPr algn="ctr"/>
            <a:r>
              <a:rPr lang="en-US" altLang="zh-CN" sz="1600" b="1" i="1" dirty="0">
                <a:solidFill>
                  <a:schemeClr val="accent2">
                    <a:lumMod val="75000"/>
                  </a:schemeClr>
                </a:solidFill>
              </a:rPr>
              <a:t>Yuanmingyuan</a:t>
            </a:r>
            <a:r>
              <a:rPr lang="zh-CN" altLang="en-US" sz="1600" b="1" i="1" dirty="0">
                <a:solidFill>
                  <a:schemeClr val="accent2">
                    <a:lumMod val="75000"/>
                  </a:schemeClr>
                </a:solidFill>
              </a:rPr>
              <a:t> </a:t>
            </a:r>
            <a:r>
              <a:rPr lang="en-US" altLang="zh-CN" sz="1600" b="1" i="1" dirty="0">
                <a:solidFill>
                  <a:schemeClr val="accent2">
                    <a:lumMod val="75000"/>
                  </a:schemeClr>
                </a:solidFill>
              </a:rPr>
              <a:t>Park</a:t>
            </a:r>
            <a:r>
              <a:rPr lang="zh-CN" altLang="en-US" sz="1600" b="1" i="1" dirty="0">
                <a:solidFill>
                  <a:schemeClr val="accent2">
                    <a:lumMod val="75000"/>
                  </a:schemeClr>
                </a:solidFill>
              </a:rPr>
              <a:t> </a:t>
            </a:r>
          </a:p>
        </p:txBody>
      </p:sp>
      <p:sp>
        <p:nvSpPr>
          <p:cNvPr id="12" name="Rectangle 11"/>
          <p:cNvSpPr/>
          <p:nvPr/>
        </p:nvSpPr>
        <p:spPr>
          <a:xfrm>
            <a:off x="828177" y="636367"/>
            <a:ext cx="939681" cy="584775"/>
          </a:xfrm>
          <a:prstGeom prst="rect">
            <a:avLst/>
          </a:prstGeom>
        </p:spPr>
        <p:txBody>
          <a:bodyPr wrap="none">
            <a:spAutoFit/>
          </a:bodyPr>
          <a:lstStyle/>
          <a:p>
            <a:pPr algn="ctr"/>
            <a:r>
              <a:rPr lang="en-US" altLang="zh-CN" sz="1600" b="1" i="1" dirty="0">
                <a:solidFill>
                  <a:schemeClr val="accent2">
                    <a:lumMod val="75000"/>
                  </a:schemeClr>
                </a:solidFill>
              </a:rPr>
              <a:t>Summer</a:t>
            </a:r>
            <a:r>
              <a:rPr lang="zh-CN" altLang="en-US" sz="1600" b="1" i="1" dirty="0">
                <a:solidFill>
                  <a:schemeClr val="accent2">
                    <a:lumMod val="75000"/>
                  </a:schemeClr>
                </a:solidFill>
              </a:rPr>
              <a:t> </a:t>
            </a:r>
          </a:p>
          <a:p>
            <a:pPr algn="ctr"/>
            <a:r>
              <a:rPr lang="en-US" altLang="zh-CN" sz="1600" b="1" i="1" dirty="0">
                <a:solidFill>
                  <a:schemeClr val="accent2">
                    <a:lumMod val="75000"/>
                  </a:schemeClr>
                </a:solidFill>
              </a:rPr>
              <a:t>Palace</a:t>
            </a:r>
            <a:endParaRPr lang="zh-CN" altLang="en-US" sz="1600" b="1" i="1" dirty="0">
              <a:solidFill>
                <a:schemeClr val="accent2">
                  <a:lumMod val="75000"/>
                </a:schemeClr>
              </a:solidFill>
            </a:endParaRPr>
          </a:p>
        </p:txBody>
      </p:sp>
      <p:sp>
        <p:nvSpPr>
          <p:cNvPr id="13" name="Rectangle 12"/>
          <p:cNvSpPr/>
          <p:nvPr/>
        </p:nvSpPr>
        <p:spPr>
          <a:xfrm>
            <a:off x="1955756" y="838231"/>
            <a:ext cx="1608133" cy="369332"/>
          </a:xfrm>
          <a:prstGeom prst="rect">
            <a:avLst/>
          </a:prstGeom>
        </p:spPr>
        <p:txBody>
          <a:bodyPr wrap="none">
            <a:spAutoFit/>
          </a:bodyPr>
          <a:lstStyle/>
          <a:p>
            <a:pPr algn="ctr"/>
            <a:r>
              <a:rPr lang="en-US" altLang="zh-CN" b="1" i="1" dirty="0" err="1">
                <a:solidFill>
                  <a:schemeClr val="accent2">
                    <a:lumMod val="75000"/>
                  </a:schemeClr>
                </a:solidFill>
              </a:rPr>
              <a:t>Zhongguancun</a:t>
            </a:r>
            <a:endParaRPr lang="zh-CN" altLang="en-US" sz="1200" b="1" i="1" dirty="0">
              <a:solidFill>
                <a:schemeClr val="accent2">
                  <a:lumMod val="75000"/>
                </a:schemeClr>
              </a:solidFill>
            </a:endParaRPr>
          </a:p>
        </p:txBody>
      </p:sp>
      <p:pic>
        <p:nvPicPr>
          <p:cNvPr id="1026" name="Picture 2" descr="Summer Palace | History, Description, &amp; Facts | Britannica">
            <a:extLst>
              <a:ext uri="{FF2B5EF4-FFF2-40B4-BE49-F238E27FC236}">
                <a16:creationId xmlns:a16="http://schemas.microsoft.com/office/drawing/2014/main" id="{28D4FFDC-62F6-794B-94D5-56DDDC2D4D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50" y="1274699"/>
            <a:ext cx="2951192" cy="2154301"/>
          </a:xfrm>
          <a:prstGeom prst="rect">
            <a:avLst/>
          </a:prstGeom>
          <a:noFill/>
          <a:extLst>
            <a:ext uri="{909E8E84-426E-40DD-AFC4-6F175D3DCCD1}">
              <a14:hiddenFill xmlns:a14="http://schemas.microsoft.com/office/drawing/2010/main">
                <a:solidFill>
                  <a:srgbClr val="FFFFFF"/>
                </a:solidFill>
              </a14:hiddenFill>
            </a:ext>
          </a:extLst>
        </p:spPr>
      </p:pic>
      <p:sp>
        <p:nvSpPr>
          <p:cNvPr id="8" name="Donut 7">
            <a:extLst>
              <a:ext uri="{FF2B5EF4-FFF2-40B4-BE49-F238E27FC236}">
                <a16:creationId xmlns:a16="http://schemas.microsoft.com/office/drawing/2014/main" id="{AE6B4A18-74E4-C44E-AFF5-520383B15F8D}"/>
              </a:ext>
            </a:extLst>
          </p:cNvPr>
          <p:cNvSpPr/>
          <p:nvPr/>
        </p:nvSpPr>
        <p:spPr>
          <a:xfrm>
            <a:off x="2377341" y="129519"/>
            <a:ext cx="1318438" cy="1169582"/>
          </a:xfrm>
          <a:prstGeom prst="donut">
            <a:avLst>
              <a:gd name="adj" fmla="val 487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9" name="Rounded Rectangular Callout 8">
            <a:extLst>
              <a:ext uri="{FF2B5EF4-FFF2-40B4-BE49-F238E27FC236}">
                <a16:creationId xmlns:a16="http://schemas.microsoft.com/office/drawing/2014/main" id="{91149033-B9B9-434E-A5E7-E4225BD83CE2}"/>
              </a:ext>
            </a:extLst>
          </p:cNvPr>
          <p:cNvSpPr/>
          <p:nvPr/>
        </p:nvSpPr>
        <p:spPr>
          <a:xfrm>
            <a:off x="4006445" y="223517"/>
            <a:ext cx="4564630" cy="2553357"/>
          </a:xfrm>
          <a:prstGeom prst="wedgeRoundRectCallout">
            <a:avLst>
              <a:gd name="adj1" fmla="val -33296"/>
              <a:gd name="adj2" fmla="val -1549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1" u="sng" dirty="0">
                <a:solidFill>
                  <a:schemeClr val="tx1"/>
                </a:solidFill>
                <a:ea typeface="Candara" charset="0"/>
                <a:cs typeface="Candara" charset="0"/>
              </a:rPr>
              <a:t>Tsinghua</a:t>
            </a:r>
            <a:r>
              <a:rPr lang="zh-CN" altLang="en-US" sz="2400" b="1" i="1" u="sng" dirty="0">
                <a:solidFill>
                  <a:schemeClr val="tx1"/>
                </a:solidFill>
                <a:ea typeface="Candara" charset="0"/>
                <a:cs typeface="Candara" charset="0"/>
              </a:rPr>
              <a:t> </a:t>
            </a:r>
            <a:r>
              <a:rPr lang="en-US" altLang="zh-CN" sz="2400" b="1" i="1" u="sng" dirty="0">
                <a:solidFill>
                  <a:schemeClr val="tx1"/>
                </a:solidFill>
                <a:ea typeface="Candara" charset="0"/>
                <a:cs typeface="Candara" charset="0"/>
              </a:rPr>
              <a:t>University</a:t>
            </a:r>
          </a:p>
          <a:p>
            <a:pPr algn="ctr"/>
            <a:r>
              <a:rPr lang="en-US" altLang="zh-CN" sz="2400" i="1" dirty="0">
                <a:solidFill>
                  <a:schemeClr val="tx1"/>
                </a:solidFill>
                <a:ea typeface="Candara" charset="0"/>
                <a:cs typeface="Candara" charset="0"/>
              </a:rPr>
              <a:t>Since</a:t>
            </a:r>
            <a:r>
              <a:rPr lang="zh-CN" altLang="en-US" sz="2400" i="1" dirty="0">
                <a:solidFill>
                  <a:schemeClr val="tx1"/>
                </a:solidFill>
                <a:ea typeface="Candara" charset="0"/>
                <a:cs typeface="Candara" charset="0"/>
              </a:rPr>
              <a:t> </a:t>
            </a:r>
            <a:r>
              <a:rPr lang="en-US" altLang="zh-CN" sz="2400" i="1" dirty="0">
                <a:solidFill>
                  <a:schemeClr val="tx1"/>
                </a:solidFill>
                <a:ea typeface="Candara" charset="0"/>
                <a:cs typeface="Candara" charset="0"/>
              </a:rPr>
              <a:t>1911</a:t>
            </a:r>
            <a:r>
              <a:rPr lang="zh-CN" altLang="en-US" sz="2400" i="1" dirty="0">
                <a:solidFill>
                  <a:schemeClr val="tx1"/>
                </a:solidFill>
                <a:ea typeface="Candara" charset="0"/>
                <a:cs typeface="Candara" charset="0"/>
              </a:rPr>
              <a:t> </a:t>
            </a:r>
          </a:p>
          <a:p>
            <a:pPr algn="ctr"/>
            <a:r>
              <a:rPr lang="en-US" altLang="zh-CN" sz="2000" i="1" dirty="0">
                <a:solidFill>
                  <a:schemeClr val="tx1"/>
                </a:solidFill>
                <a:ea typeface="Candara" charset="0"/>
                <a:cs typeface="Candara" charset="0"/>
              </a:rPr>
              <a:t>Top</a:t>
            </a:r>
            <a:r>
              <a:rPr lang="zh-CN" altLang="en-US" sz="2000" i="1" dirty="0">
                <a:solidFill>
                  <a:schemeClr val="tx1"/>
                </a:solidFill>
                <a:ea typeface="Candara" charset="0"/>
                <a:cs typeface="Candara" charset="0"/>
              </a:rPr>
              <a:t> </a:t>
            </a:r>
            <a:r>
              <a:rPr lang="en-US" altLang="zh-CN" sz="2000" i="1" dirty="0">
                <a:solidFill>
                  <a:schemeClr val="tx1"/>
                </a:solidFill>
                <a:ea typeface="Candara" charset="0"/>
                <a:cs typeface="Candara" charset="0"/>
              </a:rPr>
              <a:t>1</a:t>
            </a:r>
            <a:r>
              <a:rPr lang="zh-CN" altLang="en-US" sz="2000" i="1" dirty="0">
                <a:solidFill>
                  <a:schemeClr val="tx1"/>
                </a:solidFill>
                <a:ea typeface="Candara" charset="0"/>
                <a:cs typeface="Candara" charset="0"/>
              </a:rPr>
              <a:t> </a:t>
            </a:r>
            <a:r>
              <a:rPr lang="en-US" altLang="zh-CN" sz="2000" i="1" dirty="0">
                <a:solidFill>
                  <a:schemeClr val="tx1"/>
                </a:solidFill>
                <a:ea typeface="Candara" charset="0"/>
                <a:cs typeface="Candara" charset="0"/>
              </a:rPr>
              <a:t>in</a:t>
            </a:r>
            <a:r>
              <a:rPr lang="zh-CN" altLang="en-US" sz="2000" i="1" dirty="0">
                <a:solidFill>
                  <a:schemeClr val="tx1"/>
                </a:solidFill>
                <a:ea typeface="Candara" charset="0"/>
                <a:cs typeface="Candara" charset="0"/>
              </a:rPr>
              <a:t> </a:t>
            </a:r>
            <a:r>
              <a:rPr lang="en-US" altLang="zh-CN" sz="2000" i="1" dirty="0">
                <a:solidFill>
                  <a:schemeClr val="tx1"/>
                </a:solidFill>
                <a:ea typeface="Candara" charset="0"/>
                <a:cs typeface="Candara" charset="0"/>
              </a:rPr>
              <a:t>Engineering</a:t>
            </a:r>
            <a:r>
              <a:rPr lang="zh-CN" altLang="en-US" sz="2000" i="1" dirty="0">
                <a:solidFill>
                  <a:schemeClr val="tx1"/>
                </a:solidFill>
                <a:ea typeface="Candara" charset="0"/>
                <a:cs typeface="Candara" charset="0"/>
              </a:rPr>
              <a:t> </a:t>
            </a:r>
            <a:r>
              <a:rPr lang="en-US" altLang="zh-CN" sz="2000" i="1" dirty="0">
                <a:solidFill>
                  <a:schemeClr val="tx1"/>
                </a:solidFill>
                <a:ea typeface="Candara" charset="0"/>
                <a:cs typeface="Candara" charset="0"/>
              </a:rPr>
              <a:t>&amp;</a:t>
            </a:r>
            <a:r>
              <a:rPr lang="zh-CN" altLang="en-US" sz="2000" i="1" dirty="0">
                <a:solidFill>
                  <a:schemeClr val="tx1"/>
                </a:solidFill>
                <a:ea typeface="Candara" charset="0"/>
                <a:cs typeface="Candara" charset="0"/>
              </a:rPr>
              <a:t> </a:t>
            </a:r>
            <a:r>
              <a:rPr lang="en-US" altLang="zh-CN" sz="2000" i="1" dirty="0">
                <a:solidFill>
                  <a:schemeClr val="tx1"/>
                </a:solidFill>
                <a:ea typeface="Candara" charset="0"/>
                <a:cs typeface="Candara" charset="0"/>
              </a:rPr>
              <a:t>CS</a:t>
            </a:r>
            <a:r>
              <a:rPr lang="zh-CN" altLang="en-US" sz="2000" i="1" dirty="0">
                <a:solidFill>
                  <a:schemeClr val="tx1"/>
                </a:solidFill>
                <a:ea typeface="Candara" charset="0"/>
                <a:cs typeface="Candara" charset="0"/>
              </a:rPr>
              <a:t> </a:t>
            </a:r>
            <a:r>
              <a:rPr lang="en-US" altLang="zh-CN" sz="2000" i="1" dirty="0">
                <a:solidFill>
                  <a:schemeClr val="tx1"/>
                </a:solidFill>
                <a:ea typeface="Candara" charset="0"/>
                <a:cs typeface="Candara" charset="0"/>
              </a:rPr>
              <a:t>in</a:t>
            </a:r>
            <a:r>
              <a:rPr lang="zh-CN" altLang="en-US" sz="2000" i="1" dirty="0">
                <a:solidFill>
                  <a:schemeClr val="tx1"/>
                </a:solidFill>
                <a:ea typeface="Candara" charset="0"/>
                <a:cs typeface="Candara" charset="0"/>
              </a:rPr>
              <a:t> </a:t>
            </a:r>
            <a:r>
              <a:rPr lang="en-US" altLang="zh-CN" sz="2000" i="1" dirty="0">
                <a:solidFill>
                  <a:schemeClr val="tx1"/>
                </a:solidFill>
                <a:ea typeface="Candara" charset="0"/>
                <a:cs typeface="Candara" charset="0"/>
              </a:rPr>
              <a:t>China</a:t>
            </a:r>
          </a:p>
          <a:p>
            <a:pPr algn="ctr"/>
            <a:endParaRPr lang="en-US" altLang="zh-CN" sz="2000" i="1" dirty="0">
              <a:solidFill>
                <a:schemeClr val="tx1"/>
              </a:solidFill>
              <a:ea typeface="Candara" charset="0"/>
              <a:cs typeface="Candara" charset="0"/>
            </a:endParaRPr>
          </a:p>
          <a:p>
            <a:pPr algn="ctr"/>
            <a:endParaRPr lang="en-US" altLang="zh-CN" sz="2000" i="1" dirty="0">
              <a:solidFill>
                <a:schemeClr val="tx1"/>
              </a:solidFill>
              <a:ea typeface="Candara" charset="0"/>
              <a:cs typeface="Candara" charset="0"/>
            </a:endParaRPr>
          </a:p>
          <a:p>
            <a:pPr algn="ctr"/>
            <a:endParaRPr lang="en-US" altLang="zh-CN" sz="2000" i="1" dirty="0">
              <a:solidFill>
                <a:schemeClr val="tx1"/>
              </a:solidFill>
              <a:ea typeface="Candara" charset="0"/>
              <a:cs typeface="Candara" charset="0"/>
            </a:endParaRPr>
          </a:p>
          <a:p>
            <a:pPr algn="ctr"/>
            <a:endParaRPr lang="zh-CN" altLang="en-US" sz="2000" i="1" dirty="0">
              <a:solidFill>
                <a:schemeClr val="tx1"/>
              </a:solidFill>
              <a:ea typeface="Candara" charset="0"/>
              <a:cs typeface="Candara" charset="0"/>
            </a:endParaRPr>
          </a:p>
        </p:txBody>
      </p:sp>
      <p:pic>
        <p:nvPicPr>
          <p:cNvPr id="11" name="Picture 10">
            <a:extLst>
              <a:ext uri="{FF2B5EF4-FFF2-40B4-BE49-F238E27FC236}">
                <a16:creationId xmlns:a16="http://schemas.microsoft.com/office/drawing/2014/main" id="{44E8C7BF-84D3-CC45-A2B5-5452A016FC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07581" y="1413888"/>
            <a:ext cx="1939736" cy="1158803"/>
          </a:xfrm>
          <a:prstGeom prst="rect">
            <a:avLst/>
          </a:prstGeom>
        </p:spPr>
      </p:pic>
      <p:pic>
        <p:nvPicPr>
          <p:cNvPr id="14" name="Picture 13">
            <a:extLst>
              <a:ext uri="{FF2B5EF4-FFF2-40B4-BE49-F238E27FC236}">
                <a16:creationId xmlns:a16="http://schemas.microsoft.com/office/drawing/2014/main" id="{E19CA9DE-54E2-3F4A-9C15-705B73C0F93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04362" y="1413888"/>
            <a:ext cx="1989609" cy="1188597"/>
          </a:xfrm>
          <a:prstGeom prst="rect">
            <a:avLst/>
          </a:prstGeom>
        </p:spPr>
      </p:pic>
    </p:spTree>
    <p:extLst>
      <p:ext uri="{BB962C8B-B14F-4D97-AF65-F5344CB8AC3E}">
        <p14:creationId xmlns:p14="http://schemas.microsoft.com/office/powerpoint/2010/main" val="11732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671D7A4-48D9-C5E9-4596-4AB35261BE09}"/>
              </a:ext>
            </a:extLst>
          </p:cNvPr>
          <p:cNvSpPr>
            <a:spLocks noGrp="1"/>
          </p:cNvSpPr>
          <p:nvPr>
            <p:ph type="sldNum" sz="quarter" idx="12"/>
          </p:nvPr>
        </p:nvSpPr>
        <p:spPr/>
        <p:txBody>
          <a:bodyPr/>
          <a:lstStyle/>
          <a:p>
            <a:fld id="{EE1A25C6-76A9-4B26-927F-F295C44F0DD8}" type="slidenum">
              <a:rPr lang="zh-CN" altLang="en-US" smtClean="0">
                <a:solidFill>
                  <a:srgbClr val="002060"/>
                </a:solidFill>
              </a:rPr>
              <a:t>30</a:t>
            </a:fld>
            <a:endParaRPr lang="zh-CN" altLang="en-US">
              <a:solidFill>
                <a:srgbClr val="002060"/>
              </a:solidFill>
            </a:endParaRPr>
          </a:p>
        </p:txBody>
      </p:sp>
      <p:pic>
        <p:nvPicPr>
          <p:cNvPr id="2" name="图片 1">
            <a:extLst>
              <a:ext uri="{FF2B5EF4-FFF2-40B4-BE49-F238E27FC236}">
                <a16:creationId xmlns:a16="http://schemas.microsoft.com/office/drawing/2014/main" id="{A91F80F7-A83F-A117-E8BA-8FC348F260DD}"/>
              </a:ext>
            </a:extLst>
          </p:cNvPr>
          <p:cNvPicPr>
            <a:picLocks noChangeAspect="1"/>
          </p:cNvPicPr>
          <p:nvPr/>
        </p:nvPicPr>
        <p:blipFill>
          <a:blip r:embed="rId3"/>
          <a:stretch>
            <a:fillRect/>
          </a:stretch>
        </p:blipFill>
        <p:spPr>
          <a:xfrm>
            <a:off x="931679" y="1611965"/>
            <a:ext cx="8295609" cy="4505166"/>
          </a:xfrm>
          <a:prstGeom prst="rect">
            <a:avLst/>
          </a:prstGeom>
        </p:spPr>
      </p:pic>
      <p:sp>
        <p:nvSpPr>
          <p:cNvPr id="4" name="文本框 3">
            <a:extLst>
              <a:ext uri="{FF2B5EF4-FFF2-40B4-BE49-F238E27FC236}">
                <a16:creationId xmlns:a16="http://schemas.microsoft.com/office/drawing/2014/main" id="{1243FF3A-54D0-9308-659F-87A2A2104C91}"/>
              </a:ext>
            </a:extLst>
          </p:cNvPr>
          <p:cNvSpPr txBox="1"/>
          <p:nvPr/>
        </p:nvSpPr>
        <p:spPr>
          <a:xfrm>
            <a:off x="1588383" y="6246526"/>
            <a:ext cx="4987327" cy="523220"/>
          </a:xfrm>
          <a:prstGeom prst="rect">
            <a:avLst/>
          </a:prstGeom>
          <a:noFill/>
        </p:spPr>
        <p:txBody>
          <a:bodyPr wrap="none" rtlCol="0">
            <a:spAutoFit/>
          </a:bodyPr>
          <a:lstStyle/>
          <a:p>
            <a:r>
              <a:rPr kumimoji="1" lang="en" altLang="zh-CN" sz="2800" i="1" dirty="0">
                <a:solidFill>
                  <a:srgbClr val="002060"/>
                </a:solidFill>
                <a:latin typeface="Times New Roman" panose="02020603050405020304" pitchFamily="18" charset="0"/>
                <a:cs typeface="Times New Roman" panose="02020603050405020304" pitchFamily="18" charset="0"/>
              </a:rPr>
              <a:t>﻿The architecture of SW26010Pro.</a:t>
            </a:r>
            <a:endParaRPr kumimoji="1" lang="zh-CN" altLang="en-US" sz="2800" i="1" dirty="0">
              <a:solidFill>
                <a:srgbClr val="002060"/>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C178C6C5-CC8C-BFEE-55D0-84DB85985B2A}"/>
              </a:ext>
            </a:extLst>
          </p:cNvPr>
          <p:cNvSpPr txBox="1"/>
          <p:nvPr/>
        </p:nvSpPr>
        <p:spPr>
          <a:xfrm>
            <a:off x="314991" y="902603"/>
            <a:ext cx="12184911" cy="57996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 altLang="zh-CN" sz="2400" i="1" dirty="0">
                <a:solidFill>
                  <a:srgbClr val="002060"/>
                </a:solidFill>
                <a:latin typeface="Times New Roman" panose="02020603050405020304" pitchFamily="18" charset="0"/>
                <a:cs typeface="Times New Roman" panose="02020603050405020304" pitchFamily="18" charset="0"/>
              </a:rPr>
              <a:t>Each CPE inside</a:t>
            </a:r>
            <a:r>
              <a:rPr kumimoji="1" lang="zh-CN" altLang="en-US" sz="2400" i="1" dirty="0">
                <a:solidFill>
                  <a:srgbClr val="002060"/>
                </a:solidFill>
                <a:latin typeface="Times New Roman" panose="02020603050405020304" pitchFamily="18" charset="0"/>
                <a:cs typeface="Times New Roman" panose="02020603050405020304" pitchFamily="18" charset="0"/>
              </a:rPr>
              <a:t> </a:t>
            </a:r>
            <a:r>
              <a:rPr kumimoji="1" lang="en-US" altLang="zh-CN" sz="2400" i="1" dirty="0">
                <a:solidFill>
                  <a:srgbClr val="002060"/>
                </a:solidFill>
                <a:latin typeface="Times New Roman" panose="02020603050405020304" pitchFamily="18" charset="0"/>
                <a:cs typeface="Times New Roman" panose="02020603050405020304" pitchFamily="18" charset="0"/>
              </a:rPr>
              <a:t>one</a:t>
            </a:r>
            <a:r>
              <a:rPr kumimoji="1" lang="zh-CN" altLang="en-US" sz="2400" i="1" dirty="0">
                <a:solidFill>
                  <a:srgbClr val="002060"/>
                </a:solidFill>
                <a:latin typeface="Times New Roman" panose="02020603050405020304" pitchFamily="18" charset="0"/>
                <a:cs typeface="Times New Roman" panose="02020603050405020304" pitchFamily="18" charset="0"/>
              </a:rPr>
              <a:t> </a:t>
            </a:r>
            <a:r>
              <a:rPr kumimoji="1" lang="en-US" altLang="zh-CN" sz="2400" i="1" dirty="0">
                <a:solidFill>
                  <a:srgbClr val="002060"/>
                </a:solidFill>
                <a:latin typeface="Times New Roman" panose="02020603050405020304" pitchFamily="18" charset="0"/>
                <a:cs typeface="Times New Roman" panose="02020603050405020304" pitchFamily="18" charset="0"/>
              </a:rPr>
              <a:t>CG</a:t>
            </a:r>
            <a:r>
              <a:rPr kumimoji="1" lang="zh-CN" altLang="en-US" sz="2400" i="1" dirty="0">
                <a:solidFill>
                  <a:srgbClr val="002060"/>
                </a:solidFill>
                <a:latin typeface="Times New Roman" panose="02020603050405020304" pitchFamily="18" charset="0"/>
                <a:cs typeface="Times New Roman" panose="02020603050405020304" pitchFamily="18" charset="0"/>
              </a:rPr>
              <a:t> </a:t>
            </a:r>
            <a:r>
              <a:rPr kumimoji="1" lang="en-US" altLang="zh-CN" sz="2400" i="1" dirty="0">
                <a:solidFill>
                  <a:srgbClr val="002060"/>
                </a:solidFill>
                <a:latin typeface="Times New Roman" panose="02020603050405020304" pitchFamily="18" charset="0"/>
                <a:cs typeface="Times New Roman" panose="02020603050405020304" pitchFamily="18" charset="0"/>
              </a:rPr>
              <a:t>to</a:t>
            </a:r>
            <a:r>
              <a:rPr kumimoji="1" lang="zh-CN" altLang="en-US" sz="2400" i="1" dirty="0">
                <a:solidFill>
                  <a:srgbClr val="002060"/>
                </a:solidFill>
                <a:latin typeface="Times New Roman" panose="02020603050405020304" pitchFamily="18" charset="0"/>
                <a:cs typeface="Times New Roman" panose="02020603050405020304" pitchFamily="18" charset="0"/>
              </a:rPr>
              <a:t> </a:t>
            </a:r>
            <a:r>
              <a:rPr kumimoji="1" lang="en" altLang="zh-CN" sz="2400" i="1" dirty="0">
                <a:solidFill>
                  <a:srgbClr val="002060"/>
                </a:solidFill>
                <a:latin typeface="Times New Roman" panose="02020603050405020304" pitchFamily="18" charset="0"/>
                <a:cs typeface="Times New Roman" panose="02020603050405020304" pitchFamily="18" charset="0"/>
              </a:rPr>
              <a:t>exchange</a:t>
            </a:r>
            <a:r>
              <a:rPr kumimoji="1" lang="en-US" altLang="zh-CN" sz="2400" i="1" dirty="0">
                <a:solidFill>
                  <a:srgbClr val="002060"/>
                </a:solidFill>
                <a:latin typeface="Times New Roman" panose="02020603050405020304" pitchFamily="18" charset="0"/>
                <a:cs typeface="Times New Roman" panose="02020603050405020304" pitchFamily="18" charset="0"/>
              </a:rPr>
              <a:t>e</a:t>
            </a:r>
            <a:r>
              <a:rPr kumimoji="1" lang="en" altLang="zh-CN" sz="2400" i="1" dirty="0">
                <a:solidFill>
                  <a:srgbClr val="002060"/>
                </a:solidFill>
                <a:latin typeface="Times New Roman" panose="02020603050405020304" pitchFamily="18" charset="0"/>
                <a:cs typeface="Times New Roman" panose="02020603050405020304" pitchFamily="18" charset="0"/>
              </a:rPr>
              <a:t> data with other CPEs. </a:t>
            </a:r>
            <a:endParaRPr kumimoji="1" lang="zh-CN" altLang="en-US" sz="2400" i="1" dirty="0">
              <a:solidFill>
                <a:srgbClr val="002060"/>
              </a:solidFill>
              <a:latin typeface="Times New Roman" panose="02020603050405020304" pitchFamily="18" charset="0"/>
              <a:cs typeface="Times New Roman" panose="02020603050405020304" pitchFamily="18" charset="0"/>
            </a:endParaRPr>
          </a:p>
        </p:txBody>
      </p:sp>
      <p:sp>
        <p:nvSpPr>
          <p:cNvPr id="7" name="文本框 7">
            <a:extLst>
              <a:ext uri="{FF2B5EF4-FFF2-40B4-BE49-F238E27FC236}">
                <a16:creationId xmlns:a16="http://schemas.microsoft.com/office/drawing/2014/main" id="{B21F9254-33A2-8C47-9E84-44C1613E1AD3}"/>
              </a:ext>
            </a:extLst>
          </p:cNvPr>
          <p:cNvSpPr txBox="1"/>
          <p:nvPr/>
        </p:nvSpPr>
        <p:spPr>
          <a:xfrm>
            <a:off x="429350" y="198644"/>
            <a:ext cx="11042214" cy="646331"/>
          </a:xfrm>
          <a:prstGeom prst="rect">
            <a:avLst/>
          </a:prstGeom>
          <a:noFill/>
        </p:spPr>
        <p:txBody>
          <a:bodyPr wrap="square" rtlCol="0">
            <a:spAutoFit/>
          </a:bodyPr>
          <a:lstStyle/>
          <a:p>
            <a:r>
              <a:rPr kumimoji="1" lang="en-CN" altLang="zh-CN" sz="3600" b="1" i="1" dirty="0">
                <a:solidFill>
                  <a:srgbClr val="002060"/>
                </a:solidFill>
                <a:latin typeface="Times New Roman" panose="02020603050405020304" pitchFamily="18" charset="0"/>
                <a:cs typeface="Times New Roman" panose="02020603050405020304" pitchFamily="18" charset="0"/>
              </a:rPr>
              <a:t>Remote</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Memory</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Access</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(RMA)</a:t>
            </a:r>
            <a:endParaRPr kumimoji="1" lang="zh-CN" altLang="en-US" sz="3600" b="1" i="1" dirty="0">
              <a:solidFill>
                <a:srgbClr val="002060"/>
              </a:solidFill>
              <a:latin typeface="Times New Roman" panose="02020603050405020304" pitchFamily="18" charset="0"/>
              <a:cs typeface="Times New Roman" panose="02020603050405020304" pitchFamily="18" charset="0"/>
            </a:endParaRPr>
          </a:p>
        </p:txBody>
      </p:sp>
      <p:sp>
        <p:nvSpPr>
          <p:cNvPr id="8" name="Left Arrow Callout 7">
            <a:extLst>
              <a:ext uri="{FF2B5EF4-FFF2-40B4-BE49-F238E27FC236}">
                <a16:creationId xmlns:a16="http://schemas.microsoft.com/office/drawing/2014/main" id="{44DC7470-BE69-C646-A8C3-567FDD86309D}"/>
              </a:ext>
            </a:extLst>
          </p:cNvPr>
          <p:cNvSpPr/>
          <p:nvPr/>
        </p:nvSpPr>
        <p:spPr>
          <a:xfrm>
            <a:off x="9268046" y="3429000"/>
            <a:ext cx="2923954" cy="765544"/>
          </a:xfrm>
          <a:prstGeom prst="leftArrowCallout">
            <a:avLst>
              <a:gd name="adj1" fmla="val 25000"/>
              <a:gd name="adj2" fmla="val 25000"/>
              <a:gd name="adj3" fmla="val 25000"/>
              <a:gd name="adj4" fmla="val 85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t>communication</a:t>
            </a:r>
            <a:endParaRPr lang="en-CN" sz="2800" b="1" i="1" dirty="0"/>
          </a:p>
        </p:txBody>
      </p:sp>
      <p:grpSp>
        <p:nvGrpSpPr>
          <p:cNvPr id="9" name="Group 8">
            <a:extLst>
              <a:ext uri="{FF2B5EF4-FFF2-40B4-BE49-F238E27FC236}">
                <a16:creationId xmlns:a16="http://schemas.microsoft.com/office/drawing/2014/main" id="{DC0CB930-AA98-664E-B5B0-F9D95AA7B4E9}"/>
              </a:ext>
            </a:extLst>
          </p:cNvPr>
          <p:cNvGrpSpPr/>
          <p:nvPr/>
        </p:nvGrpSpPr>
        <p:grpSpPr>
          <a:xfrm>
            <a:off x="6042102" y="1107324"/>
            <a:ext cx="6096112" cy="2767902"/>
            <a:chOff x="6042102" y="1107324"/>
            <a:chExt cx="6096112" cy="2767902"/>
          </a:xfrm>
        </p:grpSpPr>
        <p:sp>
          <p:nvSpPr>
            <p:cNvPr id="10" name="Rounded Rectangle 9">
              <a:extLst>
                <a:ext uri="{FF2B5EF4-FFF2-40B4-BE49-F238E27FC236}">
                  <a16:creationId xmlns:a16="http://schemas.microsoft.com/office/drawing/2014/main" id="{CB42D49E-1547-C34E-A0F7-75F04149A4C3}"/>
                </a:ext>
              </a:extLst>
            </p:cNvPr>
            <p:cNvSpPr/>
            <p:nvPr/>
          </p:nvSpPr>
          <p:spPr>
            <a:xfrm>
              <a:off x="6157234" y="1107324"/>
              <a:ext cx="5884722" cy="2767902"/>
            </a:xfrm>
            <a:prstGeom prst="roundRect">
              <a:avLst>
                <a:gd name="adj" fmla="val 8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5689A86-9C2A-5246-910B-421DF85C4125}"/>
                </a:ext>
              </a:extLst>
            </p:cNvPr>
            <p:cNvGrpSpPr/>
            <p:nvPr/>
          </p:nvGrpSpPr>
          <p:grpSpPr>
            <a:xfrm>
              <a:off x="6042102" y="1150734"/>
              <a:ext cx="6096112" cy="2535851"/>
              <a:chOff x="165645" y="4027402"/>
              <a:chExt cx="6096112" cy="2535851"/>
            </a:xfrm>
          </p:grpSpPr>
          <p:sp>
            <p:nvSpPr>
              <p:cNvPr id="12" name="Rectangle 11">
                <a:extLst>
                  <a:ext uri="{FF2B5EF4-FFF2-40B4-BE49-F238E27FC236}">
                    <a16:creationId xmlns:a16="http://schemas.microsoft.com/office/drawing/2014/main" id="{7211CA82-6554-B24C-9B6B-75F681A14737}"/>
                  </a:ext>
                </a:extLst>
              </p:cNvPr>
              <p:cNvSpPr/>
              <p:nvPr/>
            </p:nvSpPr>
            <p:spPr>
              <a:xfrm>
                <a:off x="716071" y="4656514"/>
                <a:ext cx="1997242" cy="177574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A8FB71-B96F-0C46-8760-54CBC9FE3753}"/>
                  </a:ext>
                </a:extLst>
              </p:cNvPr>
              <p:cNvSpPr/>
              <p:nvPr/>
            </p:nvSpPr>
            <p:spPr>
              <a:xfrm>
                <a:off x="716071" y="4656514"/>
                <a:ext cx="1997242" cy="352927"/>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8C3171-0B5D-F34A-BD76-1F9A6681FF3E}"/>
                  </a:ext>
                </a:extLst>
              </p:cNvPr>
              <p:cNvSpPr/>
              <p:nvPr/>
            </p:nvSpPr>
            <p:spPr>
              <a:xfrm>
                <a:off x="716071" y="5009441"/>
                <a:ext cx="1997242" cy="352927"/>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FDDCE1F-CABE-2141-9190-CF8B5B19D791}"/>
                  </a:ext>
                </a:extLst>
              </p:cNvPr>
              <p:cNvSpPr/>
              <p:nvPr/>
            </p:nvSpPr>
            <p:spPr>
              <a:xfrm>
                <a:off x="716071" y="5367925"/>
                <a:ext cx="1997242" cy="352927"/>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C5B95C6-E89F-3546-A614-462D17AED6A4}"/>
                  </a:ext>
                </a:extLst>
              </p:cNvPr>
              <p:cNvSpPr/>
              <p:nvPr/>
            </p:nvSpPr>
            <p:spPr>
              <a:xfrm>
                <a:off x="716071" y="5726409"/>
                <a:ext cx="1997242" cy="352927"/>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9C85631-71F0-8341-8188-B757FD7A07CA}"/>
                  </a:ext>
                </a:extLst>
              </p:cNvPr>
              <p:cNvSpPr/>
              <p:nvPr/>
            </p:nvSpPr>
            <p:spPr>
              <a:xfrm>
                <a:off x="716071" y="6079336"/>
                <a:ext cx="1997242" cy="352927"/>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04685A25-4761-7644-98A7-81CC1C4C55BE}"/>
                  </a:ext>
                </a:extLst>
              </p:cNvPr>
              <p:cNvGrpSpPr/>
              <p:nvPr/>
            </p:nvGrpSpPr>
            <p:grpSpPr>
              <a:xfrm rot="16200000">
                <a:off x="3793542" y="4676757"/>
                <a:ext cx="1997242" cy="1775749"/>
                <a:chOff x="3730204" y="4487180"/>
                <a:chExt cx="1997242" cy="1775749"/>
              </a:xfrm>
            </p:grpSpPr>
            <p:sp>
              <p:nvSpPr>
                <p:cNvPr id="21" name="Rectangle 20">
                  <a:extLst>
                    <a:ext uri="{FF2B5EF4-FFF2-40B4-BE49-F238E27FC236}">
                      <a16:creationId xmlns:a16="http://schemas.microsoft.com/office/drawing/2014/main" id="{96A2F6CC-23BA-0743-BC51-A94D638275DC}"/>
                    </a:ext>
                  </a:extLst>
                </p:cNvPr>
                <p:cNvSpPr/>
                <p:nvPr/>
              </p:nvSpPr>
              <p:spPr>
                <a:xfrm>
                  <a:off x="3730204" y="4487180"/>
                  <a:ext cx="1997242" cy="177574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17CF7DE-9857-9D47-B48C-1D2637C36616}"/>
                    </a:ext>
                  </a:extLst>
                </p:cNvPr>
                <p:cNvSpPr/>
                <p:nvPr/>
              </p:nvSpPr>
              <p:spPr>
                <a:xfrm>
                  <a:off x="3730204" y="4487180"/>
                  <a:ext cx="1997242" cy="352927"/>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662A239-E301-6E40-916E-B0033889E67F}"/>
                    </a:ext>
                  </a:extLst>
                </p:cNvPr>
                <p:cNvSpPr/>
                <p:nvPr/>
              </p:nvSpPr>
              <p:spPr>
                <a:xfrm>
                  <a:off x="3730204" y="4840107"/>
                  <a:ext cx="1997242" cy="352927"/>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D87FEE1-31CC-0241-A1CE-5FAA5AB314C9}"/>
                    </a:ext>
                  </a:extLst>
                </p:cNvPr>
                <p:cNvSpPr/>
                <p:nvPr/>
              </p:nvSpPr>
              <p:spPr>
                <a:xfrm>
                  <a:off x="3730204" y="5198591"/>
                  <a:ext cx="1997242" cy="352927"/>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E593B3A-1B45-FC4E-BB4C-73DAE0820E42}"/>
                    </a:ext>
                  </a:extLst>
                </p:cNvPr>
                <p:cNvSpPr/>
                <p:nvPr/>
              </p:nvSpPr>
              <p:spPr>
                <a:xfrm>
                  <a:off x="3730204" y="5557075"/>
                  <a:ext cx="1997242" cy="352927"/>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C40E6C-AB02-184B-B36A-90FEAFC684C2}"/>
                    </a:ext>
                  </a:extLst>
                </p:cNvPr>
                <p:cNvSpPr/>
                <p:nvPr/>
              </p:nvSpPr>
              <p:spPr>
                <a:xfrm>
                  <a:off x="3730204" y="5910002"/>
                  <a:ext cx="1997242" cy="352927"/>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Left Arrow 18">
                <a:extLst>
                  <a:ext uri="{FF2B5EF4-FFF2-40B4-BE49-F238E27FC236}">
                    <a16:creationId xmlns:a16="http://schemas.microsoft.com/office/drawing/2014/main" id="{E36445B8-67E4-0F47-8BB6-D72383B1E216}"/>
                  </a:ext>
                </a:extLst>
              </p:cNvPr>
              <p:cNvSpPr/>
              <p:nvPr/>
            </p:nvSpPr>
            <p:spPr>
              <a:xfrm rot="10800000">
                <a:off x="2844632" y="5362368"/>
                <a:ext cx="939501" cy="71696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BF7D50A-BC79-934B-93BC-57EC209D0CC7}"/>
                  </a:ext>
                </a:extLst>
              </p:cNvPr>
              <p:cNvSpPr/>
              <p:nvPr/>
            </p:nvSpPr>
            <p:spPr>
              <a:xfrm>
                <a:off x="165645" y="4027402"/>
                <a:ext cx="6096112" cy="584775"/>
              </a:xfrm>
              <a:prstGeom prst="rect">
                <a:avLst/>
              </a:prstGeom>
            </p:spPr>
            <p:txBody>
              <a:bodyPr wrap="square">
                <a:spAutoFit/>
              </a:bodyPr>
              <a:lstStyle/>
              <a:p>
                <a:pPr algn="ctr"/>
                <a:r>
                  <a:rPr lang="zh-CN" altLang="en-US" sz="3200" b="1" i="1" u="sng" dirty="0">
                    <a:solidFill>
                      <a:schemeClr val="accent2">
                        <a:lumMod val="50000"/>
                      </a:schemeClr>
                    </a:solidFill>
                  </a:rPr>
                  <a:t> </a:t>
                </a:r>
                <a:r>
                  <a:rPr lang="en-US" altLang="zh-CN" sz="3200" b="1" i="1" u="sng" dirty="0">
                    <a:solidFill>
                      <a:schemeClr val="accent2">
                        <a:lumMod val="50000"/>
                      </a:schemeClr>
                    </a:solidFill>
                  </a:rPr>
                  <a:t>On-the-fly</a:t>
                </a:r>
                <a:r>
                  <a:rPr lang="zh-CN" altLang="en-US" sz="3200" b="1" i="1" u="sng" dirty="0">
                    <a:solidFill>
                      <a:schemeClr val="accent2">
                        <a:lumMod val="50000"/>
                      </a:schemeClr>
                    </a:solidFill>
                  </a:rPr>
                  <a:t> </a:t>
                </a:r>
                <a:r>
                  <a:rPr lang="en-US" altLang="zh-CN" sz="3200" b="1" i="1" u="sng" dirty="0">
                    <a:solidFill>
                      <a:schemeClr val="accent2">
                        <a:lumMod val="50000"/>
                      </a:schemeClr>
                    </a:solidFill>
                  </a:rPr>
                  <a:t>Matrix</a:t>
                </a:r>
                <a:r>
                  <a:rPr lang="zh-CN" altLang="en-US" sz="3200" b="1" i="1" u="sng" dirty="0">
                    <a:solidFill>
                      <a:schemeClr val="accent2">
                        <a:lumMod val="50000"/>
                      </a:schemeClr>
                    </a:solidFill>
                  </a:rPr>
                  <a:t> </a:t>
                </a:r>
                <a:r>
                  <a:rPr lang="en-US" altLang="zh-CN" sz="3200" b="1" i="1" u="sng" dirty="0">
                    <a:solidFill>
                      <a:schemeClr val="accent2">
                        <a:lumMod val="50000"/>
                      </a:schemeClr>
                    </a:solidFill>
                  </a:rPr>
                  <a:t>Transposition</a:t>
                </a:r>
                <a:endParaRPr lang="en-US" sz="3200" dirty="0"/>
              </a:p>
            </p:txBody>
          </p:sp>
        </p:grpSp>
      </p:grpSp>
      <p:grpSp>
        <p:nvGrpSpPr>
          <p:cNvPr id="27" name="Group 26">
            <a:extLst>
              <a:ext uri="{FF2B5EF4-FFF2-40B4-BE49-F238E27FC236}">
                <a16:creationId xmlns:a16="http://schemas.microsoft.com/office/drawing/2014/main" id="{3947D76E-196D-B743-A8B3-954D81547E78}"/>
              </a:ext>
            </a:extLst>
          </p:cNvPr>
          <p:cNvGrpSpPr/>
          <p:nvPr/>
        </p:nvGrpSpPr>
        <p:grpSpPr>
          <a:xfrm>
            <a:off x="3235302" y="3983337"/>
            <a:ext cx="8879305" cy="2767902"/>
            <a:chOff x="625642" y="947155"/>
            <a:chExt cx="8879305" cy="2767902"/>
          </a:xfrm>
        </p:grpSpPr>
        <p:sp>
          <p:nvSpPr>
            <p:cNvPr id="28" name="Rounded Rectangle 27">
              <a:extLst>
                <a:ext uri="{FF2B5EF4-FFF2-40B4-BE49-F238E27FC236}">
                  <a16:creationId xmlns:a16="http://schemas.microsoft.com/office/drawing/2014/main" id="{B8D1F6BD-FBA6-7F46-8820-B33752DD2EB2}"/>
                </a:ext>
              </a:extLst>
            </p:cNvPr>
            <p:cNvSpPr/>
            <p:nvPr/>
          </p:nvSpPr>
          <p:spPr>
            <a:xfrm>
              <a:off x="625642" y="947155"/>
              <a:ext cx="8879305" cy="2767902"/>
            </a:xfrm>
            <a:prstGeom prst="roundRect">
              <a:avLst>
                <a:gd name="adj" fmla="val 8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A9BE37B-DFA6-9A4E-8ED7-4B33D8F8C729}"/>
                </a:ext>
              </a:extLst>
            </p:cNvPr>
            <p:cNvSpPr/>
            <p:nvPr/>
          </p:nvSpPr>
          <p:spPr>
            <a:xfrm>
              <a:off x="803586" y="1624826"/>
              <a:ext cx="1997242" cy="199724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DFF62DE-9369-2C40-9F1B-97D3E74AAFF1}"/>
                </a:ext>
              </a:extLst>
            </p:cNvPr>
            <p:cNvSpPr/>
            <p:nvPr/>
          </p:nvSpPr>
          <p:spPr>
            <a:xfrm>
              <a:off x="4003986" y="1624826"/>
              <a:ext cx="1997242" cy="199724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84D8A26-88B9-D146-813D-DD5AD7C9AE8C}"/>
                </a:ext>
              </a:extLst>
            </p:cNvPr>
            <p:cNvSpPr/>
            <p:nvPr/>
          </p:nvSpPr>
          <p:spPr>
            <a:xfrm>
              <a:off x="7204386" y="1607904"/>
              <a:ext cx="1997242" cy="199724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C422C65-3FA1-B04B-A7F8-7A5EC2A9FF5B}"/>
                </a:ext>
              </a:extLst>
            </p:cNvPr>
            <p:cNvSpPr/>
            <p:nvPr/>
          </p:nvSpPr>
          <p:spPr>
            <a:xfrm>
              <a:off x="787544" y="2077452"/>
              <a:ext cx="1997242" cy="352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A011113-4DB7-274E-A574-2CC99C406C87}"/>
                </a:ext>
              </a:extLst>
            </p:cNvPr>
            <p:cNvSpPr/>
            <p:nvPr/>
          </p:nvSpPr>
          <p:spPr>
            <a:xfrm>
              <a:off x="4433420" y="1624826"/>
              <a:ext cx="346386" cy="199724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2118CEB-B847-D941-97A7-02B9914E950D}"/>
                </a:ext>
              </a:extLst>
            </p:cNvPr>
            <p:cNvSpPr/>
            <p:nvPr/>
          </p:nvSpPr>
          <p:spPr>
            <a:xfrm>
              <a:off x="7750943" y="2027883"/>
              <a:ext cx="452064" cy="45206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y 34">
              <a:extLst>
                <a:ext uri="{FF2B5EF4-FFF2-40B4-BE49-F238E27FC236}">
                  <a16:creationId xmlns:a16="http://schemas.microsoft.com/office/drawing/2014/main" id="{E31D8571-08C0-3240-B3F4-3B8201543C0D}"/>
                </a:ext>
              </a:extLst>
            </p:cNvPr>
            <p:cNvSpPr/>
            <p:nvPr/>
          </p:nvSpPr>
          <p:spPr>
            <a:xfrm>
              <a:off x="2690199" y="1967101"/>
              <a:ext cx="1188124" cy="1188124"/>
            </a:xfrm>
            <a:prstGeom prst="mathMultiply">
              <a:avLst>
                <a:gd name="adj1" fmla="val 109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qual 35">
              <a:extLst>
                <a:ext uri="{FF2B5EF4-FFF2-40B4-BE49-F238E27FC236}">
                  <a16:creationId xmlns:a16="http://schemas.microsoft.com/office/drawing/2014/main" id="{BA51904F-B050-514A-832D-FA101FDAC3EC}"/>
                </a:ext>
              </a:extLst>
            </p:cNvPr>
            <p:cNvSpPr/>
            <p:nvPr/>
          </p:nvSpPr>
          <p:spPr>
            <a:xfrm>
              <a:off x="6142311" y="2103963"/>
              <a:ext cx="914400" cy="606580"/>
            </a:xfrm>
            <a:prstGeom prst="mathEqual">
              <a:avLst>
                <a:gd name="adj1" fmla="val 17263"/>
                <a:gd name="adj2" fmla="val 1176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BC3DD31A-B2DA-E649-972A-2A430934ED56}"/>
                </a:ext>
              </a:extLst>
            </p:cNvPr>
            <p:cNvSpPr txBox="1"/>
            <p:nvPr/>
          </p:nvSpPr>
          <p:spPr>
            <a:xfrm>
              <a:off x="3016074" y="947155"/>
              <a:ext cx="5186933" cy="584775"/>
            </a:xfrm>
            <a:prstGeom prst="rect">
              <a:avLst/>
            </a:prstGeom>
            <a:noFill/>
          </p:spPr>
          <p:txBody>
            <a:bodyPr wrap="none" rtlCol="0">
              <a:spAutoFit/>
            </a:bodyPr>
            <a:lstStyle/>
            <a:p>
              <a:r>
                <a:rPr lang="en-US" altLang="zh-CN" sz="3200" b="1" i="1" dirty="0"/>
                <a:t>Matrix-Matrix</a:t>
              </a:r>
              <a:r>
                <a:rPr lang="zh-CN" altLang="en-US" sz="3200" b="1" i="1" dirty="0"/>
                <a:t> </a:t>
              </a:r>
              <a:r>
                <a:rPr lang="en-US" altLang="zh-CN" sz="3200" b="1" i="1" dirty="0"/>
                <a:t>Multiplication</a:t>
              </a:r>
              <a:r>
                <a:rPr lang="zh-CN" altLang="en-US" sz="3200" b="1" i="1" dirty="0"/>
                <a:t> </a:t>
              </a:r>
              <a:endParaRPr lang="en-US" sz="3200" b="1" i="1" dirty="0"/>
            </a:p>
          </p:txBody>
        </p:sp>
      </p:grpSp>
      <p:grpSp>
        <p:nvGrpSpPr>
          <p:cNvPr id="38" name="Group 37">
            <a:extLst>
              <a:ext uri="{FF2B5EF4-FFF2-40B4-BE49-F238E27FC236}">
                <a16:creationId xmlns:a16="http://schemas.microsoft.com/office/drawing/2014/main" id="{2DF4705E-94AE-1544-8FF2-0EAED7FE60F9}"/>
              </a:ext>
            </a:extLst>
          </p:cNvPr>
          <p:cNvGrpSpPr/>
          <p:nvPr/>
        </p:nvGrpSpPr>
        <p:grpSpPr>
          <a:xfrm>
            <a:off x="10824" y="1000677"/>
            <a:ext cx="5884722" cy="2862580"/>
            <a:chOff x="5862913" y="3879768"/>
            <a:chExt cx="5884722" cy="2862580"/>
          </a:xfrm>
        </p:grpSpPr>
        <p:sp>
          <p:nvSpPr>
            <p:cNvPr id="39" name="Rounded Rectangle 38">
              <a:extLst>
                <a:ext uri="{FF2B5EF4-FFF2-40B4-BE49-F238E27FC236}">
                  <a16:creationId xmlns:a16="http://schemas.microsoft.com/office/drawing/2014/main" id="{87A8E191-55DF-8A48-9DAD-D4E8E41D1098}"/>
                </a:ext>
              </a:extLst>
            </p:cNvPr>
            <p:cNvSpPr/>
            <p:nvPr/>
          </p:nvSpPr>
          <p:spPr>
            <a:xfrm>
              <a:off x="5862913" y="3974446"/>
              <a:ext cx="5884722" cy="2767902"/>
            </a:xfrm>
            <a:prstGeom prst="roundRect">
              <a:avLst>
                <a:gd name="adj" fmla="val 8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CBC1FCF-8966-6E4D-A341-5A7232CCAE85}"/>
                </a:ext>
              </a:extLst>
            </p:cNvPr>
            <p:cNvSpPr txBox="1"/>
            <p:nvPr/>
          </p:nvSpPr>
          <p:spPr>
            <a:xfrm>
              <a:off x="7420160" y="3879768"/>
              <a:ext cx="3638560" cy="584775"/>
            </a:xfrm>
            <a:prstGeom prst="rect">
              <a:avLst/>
            </a:prstGeom>
            <a:noFill/>
          </p:spPr>
          <p:txBody>
            <a:bodyPr wrap="none" rtlCol="0">
              <a:spAutoFit/>
            </a:bodyPr>
            <a:lstStyle/>
            <a:p>
              <a:r>
                <a:rPr lang="en-US" altLang="zh-CN" sz="3200" b="1" i="1" dirty="0"/>
                <a:t>Boundary</a:t>
              </a:r>
              <a:r>
                <a:rPr lang="zh-CN" altLang="en-US" sz="3200" b="1" i="1" dirty="0"/>
                <a:t> </a:t>
              </a:r>
              <a:r>
                <a:rPr lang="en-US" altLang="zh-CN" sz="3200" b="1" i="1" dirty="0"/>
                <a:t>Exchange</a:t>
              </a:r>
              <a:endParaRPr lang="en-US" sz="3200" b="1" i="1" dirty="0"/>
            </a:p>
          </p:txBody>
        </p:sp>
        <p:sp>
          <p:nvSpPr>
            <p:cNvPr id="41" name="Cube 40">
              <a:extLst>
                <a:ext uri="{FF2B5EF4-FFF2-40B4-BE49-F238E27FC236}">
                  <a16:creationId xmlns:a16="http://schemas.microsoft.com/office/drawing/2014/main" id="{8C792DDA-BE1C-A14F-A6BB-B515BBE79474}"/>
                </a:ext>
              </a:extLst>
            </p:cNvPr>
            <p:cNvSpPr/>
            <p:nvPr/>
          </p:nvSpPr>
          <p:spPr>
            <a:xfrm>
              <a:off x="6233189" y="4605480"/>
              <a:ext cx="2022970" cy="1857763"/>
            </a:xfrm>
            <a:prstGeom prst="cube">
              <a:avLst>
                <a:gd name="adj" fmla="val 29665"/>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FA86C16F-6CB7-6A4D-919B-D2A4D096E077}"/>
                </a:ext>
              </a:extLst>
            </p:cNvPr>
            <p:cNvSpPr/>
            <p:nvPr/>
          </p:nvSpPr>
          <p:spPr>
            <a:xfrm>
              <a:off x="6813024" y="4788049"/>
              <a:ext cx="839073" cy="180313"/>
            </a:xfrm>
            <a:prstGeom prst="cube">
              <a:avLst>
                <a:gd name="adj" fmla="val 100000"/>
              </a:avLst>
            </a:prstGeom>
            <a:solidFill>
              <a:schemeClr val="accent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ircular Arrow 42">
              <a:extLst>
                <a:ext uri="{FF2B5EF4-FFF2-40B4-BE49-F238E27FC236}">
                  <a16:creationId xmlns:a16="http://schemas.microsoft.com/office/drawing/2014/main" id="{E65D96AF-7FA4-694A-BE20-F57DF0D841A0}"/>
                </a:ext>
              </a:extLst>
            </p:cNvPr>
            <p:cNvSpPr/>
            <p:nvPr/>
          </p:nvSpPr>
          <p:spPr>
            <a:xfrm>
              <a:off x="7612593" y="4312182"/>
              <a:ext cx="1487002" cy="1134699"/>
            </a:xfrm>
            <a:prstGeom prst="circularArrow">
              <a:avLst>
                <a:gd name="adj1" fmla="val 12500"/>
                <a:gd name="adj2" fmla="val 942505"/>
                <a:gd name="adj3" fmla="val 20457681"/>
                <a:gd name="adj4" fmla="val 10800000"/>
                <a:gd name="adj5" fmla="val 205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28DBDDBD-4CEB-864D-8616-A2FBB7CF7EF2}"/>
                </a:ext>
              </a:extLst>
            </p:cNvPr>
            <p:cNvSpPr txBox="1"/>
            <p:nvPr/>
          </p:nvSpPr>
          <p:spPr>
            <a:xfrm>
              <a:off x="8447119" y="4980477"/>
              <a:ext cx="2639953" cy="584775"/>
            </a:xfrm>
            <a:prstGeom prst="rect">
              <a:avLst/>
            </a:prstGeom>
            <a:solidFill>
              <a:schemeClr val="bg1"/>
            </a:solidFill>
            <a:ln w="34925">
              <a:solidFill>
                <a:schemeClr val="accent2"/>
              </a:solidFill>
            </a:ln>
          </p:spPr>
          <p:txBody>
            <a:bodyPr wrap="none" rtlCol="0">
              <a:spAutoFit/>
            </a:bodyPr>
            <a:lstStyle/>
            <a:p>
              <a:r>
                <a:rPr lang="en-US" altLang="zh-CN" sz="3200" i="1" dirty="0"/>
                <a:t>Pack</a:t>
              </a:r>
              <a:r>
                <a:rPr lang="zh-CN" altLang="en-US" sz="3200" i="1" dirty="0"/>
                <a:t> </a:t>
              </a:r>
              <a:r>
                <a:rPr lang="en-US" altLang="zh-CN" sz="3200" i="1" dirty="0"/>
                <a:t>and</a:t>
              </a:r>
              <a:r>
                <a:rPr lang="zh-CN" altLang="en-US" sz="3200" i="1" dirty="0"/>
                <a:t> </a:t>
              </a:r>
              <a:r>
                <a:rPr lang="en-US" altLang="zh-CN" sz="3200" i="1" dirty="0"/>
                <a:t>Send</a:t>
              </a:r>
              <a:endParaRPr lang="en-US" sz="3200" i="1" dirty="0"/>
            </a:p>
          </p:txBody>
        </p:sp>
        <p:sp>
          <p:nvSpPr>
            <p:cNvPr id="45" name="Circular Arrow 44">
              <a:extLst>
                <a:ext uri="{FF2B5EF4-FFF2-40B4-BE49-F238E27FC236}">
                  <a16:creationId xmlns:a16="http://schemas.microsoft.com/office/drawing/2014/main" id="{555299ED-DF54-DB4D-8197-635384EE5F81}"/>
                </a:ext>
              </a:extLst>
            </p:cNvPr>
            <p:cNvSpPr/>
            <p:nvPr/>
          </p:nvSpPr>
          <p:spPr>
            <a:xfrm flipV="1">
              <a:off x="10069492" y="5063073"/>
              <a:ext cx="1487002" cy="1400170"/>
            </a:xfrm>
            <a:prstGeom prst="circularArrow">
              <a:avLst>
                <a:gd name="adj1" fmla="val 12500"/>
                <a:gd name="adj2" fmla="val 942505"/>
                <a:gd name="adj3" fmla="val 20457681"/>
                <a:gd name="adj4" fmla="val 10800000"/>
                <a:gd name="adj5" fmla="val 205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2779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31</a:t>
            </a:fld>
            <a:endParaRPr lang="zh-CN" altLang="en-US"/>
          </a:p>
        </p:txBody>
      </p:sp>
      <p:sp>
        <p:nvSpPr>
          <p:cNvPr id="4" name="矩形 3">
            <a:extLst>
              <a:ext uri="{FF2B5EF4-FFF2-40B4-BE49-F238E27FC236}">
                <a16:creationId xmlns:a16="http://schemas.microsoft.com/office/drawing/2014/main" id="{8E6E71DC-DD75-13EE-3D03-FD71E139AEDE}"/>
              </a:ext>
            </a:extLst>
          </p:cNvPr>
          <p:cNvSpPr/>
          <p:nvPr/>
        </p:nvSpPr>
        <p:spPr>
          <a:xfrm>
            <a:off x="429351" y="1511001"/>
            <a:ext cx="2326566" cy="1985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600" i="1" dirty="0"/>
              <a:t>CPE</a:t>
            </a:r>
          </a:p>
          <a:p>
            <a:pPr algn="ctr"/>
            <a:endParaRPr kumimoji="1" lang="en-US" altLang="zh-CN" sz="3600" i="1" dirty="0"/>
          </a:p>
          <a:p>
            <a:pPr algn="ctr"/>
            <a:endParaRPr kumimoji="1" lang="zh-CN" altLang="en-US" sz="3600" i="1" dirty="0"/>
          </a:p>
        </p:txBody>
      </p:sp>
      <p:sp>
        <p:nvSpPr>
          <p:cNvPr id="6" name="文本框 5">
            <a:extLst>
              <a:ext uri="{FF2B5EF4-FFF2-40B4-BE49-F238E27FC236}">
                <a16:creationId xmlns:a16="http://schemas.microsoft.com/office/drawing/2014/main" id="{78A93AFC-0B55-C08D-3ABF-A7A1EB18C307}"/>
              </a:ext>
            </a:extLst>
          </p:cNvPr>
          <p:cNvSpPr txBox="1"/>
          <p:nvPr/>
        </p:nvSpPr>
        <p:spPr>
          <a:xfrm>
            <a:off x="852005" y="2334146"/>
            <a:ext cx="1371601" cy="1077218"/>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kumimoji="1" lang="en-US" altLang="zh-CN" sz="3200" i="1" dirty="0"/>
              <a:t>256</a:t>
            </a:r>
            <a:r>
              <a:rPr kumimoji="1" lang="zh-CN" altLang="en-US" sz="3200" i="1" dirty="0"/>
              <a:t> </a:t>
            </a:r>
            <a:r>
              <a:rPr kumimoji="1" lang="en-US" altLang="zh-CN" sz="3200" i="1" dirty="0"/>
              <a:t>KB</a:t>
            </a:r>
            <a:r>
              <a:rPr kumimoji="1" lang="zh-CN" altLang="en-US" sz="3200" i="1" dirty="0"/>
              <a:t> </a:t>
            </a:r>
            <a:r>
              <a:rPr kumimoji="1" lang="en-US" altLang="zh-CN" sz="3200" i="1" dirty="0"/>
              <a:t>LDM</a:t>
            </a:r>
            <a:endParaRPr kumimoji="1" lang="zh-CN" altLang="en-US" sz="3200" i="1" dirty="0"/>
          </a:p>
        </p:txBody>
      </p:sp>
      <p:sp>
        <p:nvSpPr>
          <p:cNvPr id="9" name="文本框 8">
            <a:extLst>
              <a:ext uri="{FF2B5EF4-FFF2-40B4-BE49-F238E27FC236}">
                <a16:creationId xmlns:a16="http://schemas.microsoft.com/office/drawing/2014/main" id="{3CDAB984-56B2-7BD9-DDFE-672FFD94CC9D}"/>
              </a:ext>
            </a:extLst>
          </p:cNvPr>
          <p:cNvSpPr txBox="1"/>
          <p:nvPr/>
        </p:nvSpPr>
        <p:spPr>
          <a:xfrm>
            <a:off x="362528" y="4590410"/>
            <a:ext cx="4786778" cy="1077218"/>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kumimoji="1" lang="en-US" altLang="zh-CN" sz="3200" i="1" dirty="0"/>
              <a:t>DDR</a:t>
            </a:r>
            <a:r>
              <a:rPr kumimoji="1" lang="zh-CN" altLang="en-US" sz="3200" i="1" dirty="0"/>
              <a:t> </a:t>
            </a:r>
            <a:r>
              <a:rPr kumimoji="1" lang="en-US" altLang="zh-CN" sz="3200" i="1" dirty="0"/>
              <a:t>MEM</a:t>
            </a:r>
            <a:r>
              <a:rPr kumimoji="1" lang="zh-CN" altLang="en-US" sz="3200" i="1" dirty="0"/>
              <a:t> </a:t>
            </a:r>
            <a:br>
              <a:rPr kumimoji="1" lang="en-US" altLang="zh-CN" sz="3200" i="1" dirty="0"/>
            </a:br>
            <a:r>
              <a:rPr kumimoji="1" lang="en-US" altLang="zh-CN" sz="3200" i="1" dirty="0"/>
              <a:t>(data</a:t>
            </a:r>
            <a:r>
              <a:rPr kumimoji="1" lang="zh-CN" altLang="en-US" sz="3200" i="1" dirty="0"/>
              <a:t> </a:t>
            </a:r>
            <a:r>
              <a:rPr kumimoji="1" lang="en-US" altLang="zh-CN" sz="3200" i="1" dirty="0"/>
              <a:t>in</a:t>
            </a:r>
            <a:r>
              <a:rPr kumimoji="1" lang="zh-CN" altLang="en-US" sz="3200" i="1" dirty="0"/>
              <a:t> </a:t>
            </a:r>
            <a:r>
              <a:rPr kumimoji="1" lang="en-US" altLang="zh-CN" sz="3200" i="1" dirty="0"/>
              <a:t>compressed</a:t>
            </a:r>
            <a:r>
              <a:rPr kumimoji="1" lang="zh-CN" altLang="en-US" sz="3200" i="1" dirty="0"/>
              <a:t> </a:t>
            </a:r>
            <a:r>
              <a:rPr kumimoji="1" lang="en-US" altLang="zh-CN" sz="3200" i="1" dirty="0"/>
              <a:t>form)</a:t>
            </a:r>
            <a:endParaRPr kumimoji="1" lang="zh-CN" altLang="en-US" sz="3200" i="1" dirty="0"/>
          </a:p>
        </p:txBody>
      </p:sp>
      <p:sp>
        <p:nvSpPr>
          <p:cNvPr id="10" name="上下箭头 9">
            <a:extLst>
              <a:ext uri="{FF2B5EF4-FFF2-40B4-BE49-F238E27FC236}">
                <a16:creationId xmlns:a16="http://schemas.microsoft.com/office/drawing/2014/main" id="{64FE59D0-6B51-1A09-9AEE-0E2344705F9D}"/>
              </a:ext>
            </a:extLst>
          </p:cNvPr>
          <p:cNvSpPr/>
          <p:nvPr/>
        </p:nvSpPr>
        <p:spPr>
          <a:xfrm>
            <a:off x="852005" y="3338432"/>
            <a:ext cx="920931" cy="125197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zh-CN" sz="2400" i="1" dirty="0"/>
              <a:t>DMA</a:t>
            </a:r>
            <a:endParaRPr kumimoji="1" lang="zh-CN" altLang="en-US" sz="2400" i="1" dirty="0"/>
          </a:p>
        </p:txBody>
      </p:sp>
      <p:sp>
        <p:nvSpPr>
          <p:cNvPr id="11" name="文本框 10">
            <a:extLst>
              <a:ext uri="{FF2B5EF4-FFF2-40B4-BE49-F238E27FC236}">
                <a16:creationId xmlns:a16="http://schemas.microsoft.com/office/drawing/2014/main" id="{08305FE7-4403-DC0F-D427-DE9DC9B2BF5E}"/>
              </a:ext>
            </a:extLst>
          </p:cNvPr>
          <p:cNvSpPr txBox="1"/>
          <p:nvPr/>
        </p:nvSpPr>
        <p:spPr>
          <a:xfrm>
            <a:off x="4669623" y="1680206"/>
            <a:ext cx="1989168" cy="206210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endParaRPr kumimoji="1" lang="en-US" altLang="zh-CN" sz="3200" i="1" dirty="0"/>
          </a:p>
          <a:p>
            <a:pPr algn="ctr"/>
            <a:r>
              <a:rPr kumimoji="1" lang="en-US" altLang="zh-CN" sz="3200" i="1" dirty="0"/>
              <a:t>compute</a:t>
            </a:r>
            <a:r>
              <a:rPr kumimoji="1" lang="zh-CN" altLang="en-US" sz="3200" i="1" dirty="0"/>
              <a:t> </a:t>
            </a:r>
            <a:r>
              <a:rPr kumimoji="1" lang="en-US" altLang="zh-CN" sz="3200" i="1" dirty="0"/>
              <a:t>functions</a:t>
            </a:r>
          </a:p>
          <a:p>
            <a:pPr algn="ctr"/>
            <a:endParaRPr kumimoji="1" lang="zh-CN" altLang="en-US" sz="3200" i="1" dirty="0"/>
          </a:p>
        </p:txBody>
      </p:sp>
      <p:sp>
        <p:nvSpPr>
          <p:cNvPr id="12" name="右箭头 11">
            <a:extLst>
              <a:ext uri="{FF2B5EF4-FFF2-40B4-BE49-F238E27FC236}">
                <a16:creationId xmlns:a16="http://schemas.microsoft.com/office/drawing/2014/main" id="{A11334E8-E13D-B73C-4020-9AE47D1E47A2}"/>
              </a:ext>
            </a:extLst>
          </p:cNvPr>
          <p:cNvSpPr/>
          <p:nvPr/>
        </p:nvSpPr>
        <p:spPr>
          <a:xfrm>
            <a:off x="2784507" y="1819578"/>
            <a:ext cx="1948251" cy="1077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i="1" dirty="0"/>
              <a:t>decompress</a:t>
            </a:r>
            <a:endParaRPr kumimoji="1" lang="zh-CN" altLang="en-US" sz="2400" i="1" dirty="0"/>
          </a:p>
        </p:txBody>
      </p:sp>
      <p:sp>
        <p:nvSpPr>
          <p:cNvPr id="14" name="文本框 13">
            <a:extLst>
              <a:ext uri="{FF2B5EF4-FFF2-40B4-BE49-F238E27FC236}">
                <a16:creationId xmlns:a16="http://schemas.microsoft.com/office/drawing/2014/main" id="{D5181D22-C206-7B5B-54D8-500718B76126}"/>
              </a:ext>
            </a:extLst>
          </p:cNvPr>
          <p:cNvSpPr txBox="1"/>
          <p:nvPr/>
        </p:nvSpPr>
        <p:spPr>
          <a:xfrm>
            <a:off x="1963057" y="3385718"/>
            <a:ext cx="3366943" cy="1077218"/>
          </a:xfrm>
          <a:prstGeom prst="rect">
            <a:avLst/>
          </a:prstGeom>
          <a:noFill/>
        </p:spPr>
        <p:txBody>
          <a:bodyPr wrap="square" rtlCol="0">
            <a:spAutoFit/>
          </a:bodyPr>
          <a:lstStyle/>
          <a:p>
            <a:r>
              <a:rPr kumimoji="1" lang="en-US" altLang="zh-CN" sz="3200" i="1" dirty="0">
                <a:solidFill>
                  <a:srgbClr val="FF0000"/>
                </a:solidFill>
              </a:rPr>
              <a:t>pumping</a:t>
            </a:r>
            <a:r>
              <a:rPr kumimoji="1" lang="zh-CN" altLang="en-US" sz="3200" i="1" dirty="0">
                <a:solidFill>
                  <a:srgbClr val="FF0000"/>
                </a:solidFill>
              </a:rPr>
              <a:t> </a:t>
            </a:r>
            <a:r>
              <a:rPr kumimoji="1" lang="en-US" altLang="zh-CN" sz="3200" i="1" dirty="0">
                <a:solidFill>
                  <a:srgbClr val="FF0000"/>
                </a:solidFill>
              </a:rPr>
              <a:t>more</a:t>
            </a:r>
            <a:r>
              <a:rPr kumimoji="1" lang="zh-CN" altLang="en-US" sz="3200" i="1" dirty="0">
                <a:solidFill>
                  <a:srgbClr val="FF0000"/>
                </a:solidFill>
              </a:rPr>
              <a:t> </a:t>
            </a:r>
            <a:r>
              <a:rPr kumimoji="1" lang="en-US" altLang="zh-CN" sz="3200" i="1" dirty="0">
                <a:solidFill>
                  <a:srgbClr val="FF0000"/>
                </a:solidFill>
              </a:rPr>
              <a:t>data</a:t>
            </a:r>
            <a:r>
              <a:rPr kumimoji="1" lang="zh-CN" altLang="en-US" sz="3200" i="1" dirty="0">
                <a:solidFill>
                  <a:srgbClr val="FF0000"/>
                </a:solidFill>
              </a:rPr>
              <a:t> </a:t>
            </a:r>
            <a:r>
              <a:rPr kumimoji="1" lang="en-US" altLang="zh-CN" sz="3200" i="1" dirty="0">
                <a:solidFill>
                  <a:srgbClr val="FF0000"/>
                </a:solidFill>
              </a:rPr>
              <a:t>in</a:t>
            </a:r>
            <a:r>
              <a:rPr kumimoji="1" lang="zh-CN" altLang="en-US" sz="3200" i="1" dirty="0">
                <a:solidFill>
                  <a:srgbClr val="FF0000"/>
                </a:solidFill>
              </a:rPr>
              <a:t> </a:t>
            </a:r>
            <a:r>
              <a:rPr kumimoji="1" lang="en-US" altLang="zh-CN" sz="3200" i="1" dirty="0">
                <a:solidFill>
                  <a:srgbClr val="FF0000"/>
                </a:solidFill>
              </a:rPr>
              <a:t>and</a:t>
            </a:r>
            <a:r>
              <a:rPr kumimoji="1" lang="zh-CN" altLang="en-US" sz="3200" i="1" dirty="0">
                <a:solidFill>
                  <a:srgbClr val="FF0000"/>
                </a:solidFill>
              </a:rPr>
              <a:t> </a:t>
            </a:r>
            <a:r>
              <a:rPr kumimoji="1" lang="en-US" altLang="zh-CN" sz="3200" i="1" dirty="0">
                <a:solidFill>
                  <a:srgbClr val="FF0000"/>
                </a:solidFill>
              </a:rPr>
              <a:t>out</a:t>
            </a:r>
            <a:endParaRPr kumimoji="1" lang="zh-CN" altLang="en-US" sz="3200" i="1" dirty="0">
              <a:solidFill>
                <a:srgbClr val="FF0000"/>
              </a:solidFill>
            </a:endParaRPr>
          </a:p>
        </p:txBody>
      </p:sp>
      <p:sp>
        <p:nvSpPr>
          <p:cNvPr id="16" name="文本框 15">
            <a:extLst>
              <a:ext uri="{FF2B5EF4-FFF2-40B4-BE49-F238E27FC236}">
                <a16:creationId xmlns:a16="http://schemas.microsoft.com/office/drawing/2014/main" id="{05053B6F-D058-4396-59FB-8CB4DE72FEF5}"/>
              </a:ext>
            </a:extLst>
          </p:cNvPr>
          <p:cNvSpPr txBox="1"/>
          <p:nvPr/>
        </p:nvSpPr>
        <p:spPr>
          <a:xfrm>
            <a:off x="6855371" y="1283891"/>
            <a:ext cx="5329998" cy="4832092"/>
          </a:xfrm>
          <a:prstGeom prst="rect">
            <a:avLst/>
          </a:prstGeom>
          <a:noFill/>
        </p:spPr>
        <p:txBody>
          <a:bodyPr wrap="square">
            <a:spAutoFit/>
          </a:bodyPr>
          <a:lstStyle/>
          <a:p>
            <a:pPr marL="285750" indent="-285750">
              <a:buFont typeface="Arial" panose="020B0604020202020204" pitchFamily="34" charset="0"/>
              <a:buChar char="•"/>
            </a:pPr>
            <a:r>
              <a:rPr lang="zh-CN" altLang="en-US" sz="2200" i="1" dirty="0">
                <a:solidFill>
                  <a:srgbClr val="002060"/>
                </a:solidFill>
                <a:latin typeface="Times New Roman" panose="02020603050405020304" pitchFamily="18" charset="0"/>
                <a:cs typeface="Times New Roman" panose="02020603050405020304" pitchFamily="18" charset="0"/>
              </a:rPr>
              <a:t>﻿RMA-based method is not very beneficial for the read-only geometry and medium parameters</a:t>
            </a:r>
            <a:r>
              <a:rPr lang="en-US" altLang="zh-CN" sz="2200" i="1" dirty="0">
                <a:solidFill>
                  <a:srgbClr val="002060"/>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altLang="zh-CN" sz="2200" i="1"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 altLang="zh-CN" sz="2200" i="1" dirty="0">
                <a:solidFill>
                  <a:srgbClr val="002060"/>
                </a:solidFill>
                <a:latin typeface="Times New Roman" panose="02020603050405020304" pitchFamily="18" charset="0"/>
                <a:cs typeface="Times New Roman" panose="02020603050405020304" pitchFamily="18" charset="0"/>
              </a:rPr>
              <a:t>﻿﻿Since 𝑀 is read-only, we can compress 𝑀 once and then decompress</a:t>
            </a:r>
            <a:r>
              <a:rPr lang="zh-CN" altLang="en-US" sz="2200" i="1" dirty="0">
                <a:solidFill>
                  <a:srgbClr val="002060"/>
                </a:solidFill>
                <a:latin typeface="Times New Roman" panose="02020603050405020304" pitchFamily="18" charset="0"/>
                <a:cs typeface="Times New Roman" panose="02020603050405020304" pitchFamily="18" charset="0"/>
              </a:rPr>
              <a:t> </a:t>
            </a:r>
            <a:r>
              <a:rPr lang="en" altLang="zh-CN" sz="2200" i="1" dirty="0">
                <a:solidFill>
                  <a:srgbClr val="002060"/>
                </a:solidFill>
                <a:latin typeface="Times New Roman" panose="02020603050405020304" pitchFamily="18" charset="0"/>
                <a:cs typeface="Times New Roman" panose="02020603050405020304" pitchFamily="18" charset="0"/>
              </a:rPr>
              <a:t>the corresponding data blocks in each CPE.</a:t>
            </a:r>
          </a:p>
          <a:p>
            <a:pPr marL="285750" indent="-285750">
              <a:buFont typeface="Arial" panose="020B0604020202020204" pitchFamily="34" charset="0"/>
              <a:buChar char="•"/>
            </a:pPr>
            <a:endParaRPr lang="en" altLang="zh-CN" sz="2200" i="1"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 altLang="zh-CN" sz="2200" i="1" dirty="0">
                <a:solidFill>
                  <a:srgbClr val="002060"/>
                </a:solidFill>
                <a:latin typeface="Times New Roman" panose="02020603050405020304" pitchFamily="18" charset="0"/>
                <a:cs typeface="Times New Roman" panose="02020603050405020304" pitchFamily="18" charset="0"/>
              </a:rPr>
              <a:t>𝑀 is smooth in space, we reorganized the memory layout of 𝑀 as multiple 1-D blocks.</a:t>
            </a:r>
          </a:p>
          <a:p>
            <a:pPr marL="285750" indent="-285750">
              <a:buFont typeface="Arial" panose="020B0604020202020204" pitchFamily="34" charset="0"/>
              <a:buChar char="•"/>
            </a:pPr>
            <a:endParaRPr lang="en" altLang="zh-CN" sz="2200" i="1"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 altLang="zh-CN" sz="2200" i="1" dirty="0">
                <a:solidFill>
                  <a:srgbClr val="002060"/>
                </a:solidFill>
                <a:latin typeface="Times New Roman" panose="02020603050405020304" pitchFamily="18" charset="0"/>
                <a:cs typeface="Times New Roman" panose="02020603050405020304" pitchFamily="18" charset="0"/>
              </a:rPr>
              <a:t>﻿We implemented an ultra-fast error-bounded</a:t>
            </a:r>
            <a:r>
              <a:rPr lang="zh-CN" altLang="en-US" sz="2200" i="1" dirty="0">
                <a:solidFill>
                  <a:srgbClr val="002060"/>
                </a:solidFill>
                <a:latin typeface="Times New Roman" panose="02020603050405020304" pitchFamily="18" charset="0"/>
                <a:cs typeface="Times New Roman" panose="02020603050405020304" pitchFamily="18" charset="0"/>
              </a:rPr>
              <a:t> </a:t>
            </a:r>
            <a:r>
              <a:rPr lang="en" altLang="zh-CN" sz="2200" i="1" dirty="0">
                <a:solidFill>
                  <a:srgbClr val="002060"/>
                </a:solidFill>
                <a:latin typeface="Times New Roman" panose="02020603050405020304" pitchFamily="18" charset="0"/>
                <a:cs typeface="Times New Roman" panose="02020603050405020304" pitchFamily="18" charset="0"/>
              </a:rPr>
              <a:t>lossy compression framework</a:t>
            </a:r>
            <a:r>
              <a:rPr lang="zh-CN" altLang="en-US" sz="2200" i="1" dirty="0">
                <a:solidFill>
                  <a:srgbClr val="002060"/>
                </a:solidFill>
                <a:latin typeface="Times New Roman" panose="02020603050405020304" pitchFamily="18" charset="0"/>
                <a:cs typeface="Times New Roman" panose="02020603050405020304" pitchFamily="18" charset="0"/>
              </a:rPr>
              <a:t> </a:t>
            </a:r>
            <a:r>
              <a:rPr lang="en" altLang="zh-CN" sz="2200" i="1" dirty="0" err="1">
                <a:solidFill>
                  <a:srgbClr val="002060"/>
                </a:solidFill>
                <a:latin typeface="Times New Roman" panose="02020603050405020304" pitchFamily="18" charset="0"/>
                <a:cs typeface="Times New Roman" panose="02020603050405020304" pitchFamily="18" charset="0"/>
              </a:rPr>
              <a:t>SWSZx</a:t>
            </a:r>
            <a:r>
              <a:rPr lang="en" altLang="zh-CN" sz="2200" i="1" dirty="0">
                <a:solidFill>
                  <a:srgbClr val="002060"/>
                </a:solidFill>
                <a:latin typeface="Times New Roman" panose="02020603050405020304" pitchFamily="18" charset="0"/>
                <a:cs typeface="Times New Roman" panose="02020603050405020304" pitchFamily="18" charset="0"/>
              </a:rPr>
              <a:t>.</a:t>
            </a:r>
            <a:endParaRPr lang="zh-CN" altLang="en-US" sz="2200" i="1" dirty="0">
              <a:solidFill>
                <a:srgbClr val="002060"/>
              </a:solidFill>
              <a:latin typeface="Times New Roman" panose="02020603050405020304" pitchFamily="18" charset="0"/>
              <a:cs typeface="Times New Roman" panose="02020603050405020304" pitchFamily="18" charset="0"/>
            </a:endParaRPr>
          </a:p>
        </p:txBody>
      </p:sp>
      <p:sp>
        <p:nvSpPr>
          <p:cNvPr id="13" name="文本框 7">
            <a:extLst>
              <a:ext uri="{FF2B5EF4-FFF2-40B4-BE49-F238E27FC236}">
                <a16:creationId xmlns:a16="http://schemas.microsoft.com/office/drawing/2014/main" id="{BE3F276C-CD73-D445-AAA2-2178F66398BD}"/>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Error-bounded Lossy Compression with </a:t>
            </a:r>
            <a:r>
              <a:rPr kumimoji="1" lang="en-US" altLang="zh-CN" sz="3600" b="1" i="1" dirty="0" err="1">
                <a:solidFill>
                  <a:srgbClr val="002060"/>
                </a:solidFill>
                <a:latin typeface="Times New Roman" panose="02020603050405020304" pitchFamily="18" charset="0"/>
                <a:cs typeface="Times New Roman" panose="02020603050405020304" pitchFamily="18" charset="0"/>
              </a:rPr>
              <a:t>SWSZx</a:t>
            </a:r>
            <a:endParaRPr kumimoji="1" lang="en-US" altLang="zh-CN" sz="36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8149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37075AC-9B9B-146D-188F-CA2A498B137E}"/>
              </a:ext>
            </a:extLst>
          </p:cNvPr>
          <p:cNvSpPr txBox="1"/>
          <p:nvPr/>
        </p:nvSpPr>
        <p:spPr>
          <a:xfrm>
            <a:off x="726559" y="2564533"/>
            <a:ext cx="10738882" cy="864467"/>
          </a:xfrm>
          <a:prstGeom prst="rect">
            <a:avLst/>
          </a:prstGeom>
          <a:noFill/>
        </p:spPr>
        <p:txBody>
          <a:bodyPr wrap="square" rtlCol="0">
            <a:spAutoFit/>
          </a:bodyPr>
          <a:lstStyle/>
          <a:p>
            <a:pPr>
              <a:lnSpc>
                <a:spcPct val="150000"/>
              </a:lnSpc>
            </a:pPr>
            <a:r>
              <a:rPr kumimoji="1" lang="en-US" altLang="zh-CN"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III.</a:t>
            </a:r>
            <a:r>
              <a:rPr kumimoji="1" lang="zh-CN" altLang="en-US"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Load</a:t>
            </a:r>
            <a:r>
              <a:rPr kumimoji="1" lang="zh-CN" altLang="en-US"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Balancing:</a:t>
            </a:r>
            <a:r>
              <a:rPr kumimoji="1" lang="zh-CN" altLang="en-US"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Non-uniform Decomposition</a:t>
            </a:r>
            <a:endParaRPr kumimoji="1" lang="en-US" altLang="zh-CN"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75346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33</a:t>
            </a:fld>
            <a:endParaRPr lang="zh-CN" altLang="en-US"/>
          </a:p>
        </p:txBody>
      </p:sp>
      <p:pic>
        <p:nvPicPr>
          <p:cNvPr id="4" name="图片 3">
            <a:extLst>
              <a:ext uri="{FF2B5EF4-FFF2-40B4-BE49-F238E27FC236}">
                <a16:creationId xmlns:a16="http://schemas.microsoft.com/office/drawing/2014/main" id="{1D89C713-E6A5-65A1-8502-FC0449D62B8D}"/>
              </a:ext>
            </a:extLst>
          </p:cNvPr>
          <p:cNvPicPr>
            <a:picLocks noChangeAspect="1"/>
          </p:cNvPicPr>
          <p:nvPr/>
        </p:nvPicPr>
        <p:blipFill>
          <a:blip r:embed="rId3"/>
          <a:stretch>
            <a:fillRect/>
          </a:stretch>
        </p:blipFill>
        <p:spPr>
          <a:xfrm>
            <a:off x="5693110" y="2777437"/>
            <a:ext cx="5778454" cy="3256262"/>
          </a:xfrm>
          <a:prstGeom prst="rect">
            <a:avLst/>
          </a:prstGeom>
        </p:spPr>
      </p:pic>
      <p:sp>
        <p:nvSpPr>
          <p:cNvPr id="6" name="文本框 5">
            <a:extLst>
              <a:ext uri="{FF2B5EF4-FFF2-40B4-BE49-F238E27FC236}">
                <a16:creationId xmlns:a16="http://schemas.microsoft.com/office/drawing/2014/main" id="{48C0A8E9-98E2-8365-B0F7-BFDAD49806F4}"/>
              </a:ext>
            </a:extLst>
          </p:cNvPr>
          <p:cNvSpPr txBox="1"/>
          <p:nvPr/>
        </p:nvSpPr>
        <p:spPr>
          <a:xfrm>
            <a:off x="429350" y="1026376"/>
            <a:ext cx="11444309" cy="1384995"/>
          </a:xfrm>
          <a:prstGeom prst="rect">
            <a:avLst/>
          </a:prstGeom>
          <a:noFill/>
        </p:spPr>
        <p:txBody>
          <a:bodyPr wrap="square">
            <a:spAutoFit/>
          </a:bodyPr>
          <a:lstStyle/>
          <a:p>
            <a:r>
              <a:rPr lang="en" altLang="zh-CN" sz="2800" b="0" i="1" u="none" strike="noStrike" dirty="0">
                <a:solidFill>
                  <a:srgbClr val="002060"/>
                </a:solidFill>
                <a:effectLst/>
                <a:latin typeface="Times New Roman" panose="02020603050405020304" pitchFamily="18" charset="0"/>
                <a:cs typeface="Times New Roman" panose="02020603050405020304" pitchFamily="18" charset="0"/>
              </a:rPr>
              <a:t>Quantitative analysis of the computational load for different</a:t>
            </a:r>
            <a:r>
              <a:rPr lang="zh-CN" altLang="en-US" sz="2800" b="0" i="1" u="none" strike="noStrike" dirty="0">
                <a:solidFill>
                  <a:srgbClr val="002060"/>
                </a:solidFill>
                <a:effectLst/>
                <a:latin typeface="Times New Roman" panose="02020603050405020304" pitchFamily="18" charset="0"/>
                <a:cs typeface="Times New Roman" panose="02020603050405020304" pitchFamily="18" charset="0"/>
              </a:rPr>
              <a:t> </a:t>
            </a:r>
            <a:r>
              <a:rPr lang="en" altLang="zh-CN" sz="2800" b="0" i="1" u="none" strike="noStrike" dirty="0">
                <a:solidFill>
                  <a:srgbClr val="002060"/>
                </a:solidFill>
                <a:effectLst/>
                <a:latin typeface="Times New Roman" panose="02020603050405020304" pitchFamily="18" charset="0"/>
                <a:cs typeface="Times New Roman" panose="02020603050405020304" pitchFamily="18" charset="0"/>
              </a:rPr>
              <a:t>processes. </a:t>
            </a:r>
            <a:r>
              <a:rPr lang="en-US" altLang="zh-CN" sz="2800" b="0" i="1" u="none" strike="noStrike" dirty="0">
                <a:solidFill>
                  <a:srgbClr val="002060"/>
                </a:solidFill>
                <a:effectLst/>
                <a:latin typeface="Times New Roman" panose="02020603050405020304" pitchFamily="18" charset="0"/>
                <a:cs typeface="Times New Roman" panose="02020603050405020304" pitchFamily="18" charset="0"/>
              </a:rPr>
              <a:t>M</a:t>
            </a:r>
            <a:r>
              <a:rPr lang="zh-CN" altLang="en-US" sz="2800" i="1" dirty="0">
                <a:solidFill>
                  <a:srgbClr val="002060"/>
                </a:solidFill>
                <a:latin typeface="Times New Roman" panose="02020603050405020304" pitchFamily="18" charset="0"/>
                <a:cs typeface="Times New Roman" panose="02020603050405020304" pitchFamily="18" charset="0"/>
              </a:rPr>
              <a:t>inimizing the maximum value of 𝐶</a:t>
            </a:r>
            <a:r>
              <a:rPr lang="en-US" altLang="zh-CN" sz="2800" i="1" dirty="0">
                <a:solidFill>
                  <a:srgbClr val="002060"/>
                </a:solidFill>
                <a:latin typeface="Times New Roman" panose="02020603050405020304" pitchFamily="18" charset="0"/>
                <a:cs typeface="Times New Roman" panose="02020603050405020304" pitchFamily="18" charset="0"/>
              </a:rPr>
              <a:t>. </a:t>
            </a:r>
          </a:p>
          <a:p>
            <a:r>
              <a:rPr lang="en-US" altLang="zh-CN" sz="2800" i="1" dirty="0">
                <a:solidFill>
                  <a:srgbClr val="002060"/>
                </a:solidFill>
                <a:latin typeface="Times New Roman" panose="02020603050405020304" pitchFamily="18" charset="0"/>
                <a:cs typeface="Times New Roman" panose="02020603050405020304" pitchFamily="18" charset="0"/>
              </a:rPr>
              <a:t>To find the optimal computation load distribution.</a:t>
            </a:r>
            <a:endParaRPr lang="zh-CN" altLang="en-US" sz="2800" i="1" dirty="0">
              <a:solidFill>
                <a:srgbClr val="002060"/>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5485E349-D33B-FE69-0E3A-354D2B6328D5}"/>
              </a:ext>
            </a:extLst>
          </p:cNvPr>
          <p:cNvPicPr>
            <a:picLocks noChangeAspect="1"/>
          </p:cNvPicPr>
          <p:nvPr/>
        </p:nvPicPr>
        <p:blipFill>
          <a:blip r:embed="rId4"/>
          <a:stretch>
            <a:fillRect/>
          </a:stretch>
        </p:blipFill>
        <p:spPr>
          <a:xfrm>
            <a:off x="429350" y="2777437"/>
            <a:ext cx="3241753" cy="3219738"/>
          </a:xfrm>
          <a:prstGeom prst="rect">
            <a:avLst/>
          </a:prstGeom>
        </p:spPr>
      </p:pic>
      <p:sp>
        <p:nvSpPr>
          <p:cNvPr id="7" name="右箭头 6">
            <a:extLst>
              <a:ext uri="{FF2B5EF4-FFF2-40B4-BE49-F238E27FC236}">
                <a16:creationId xmlns:a16="http://schemas.microsoft.com/office/drawing/2014/main" id="{2E2F6450-D34F-FD45-C15C-856A6E5B0B5D}"/>
              </a:ext>
            </a:extLst>
          </p:cNvPr>
          <p:cNvSpPr/>
          <p:nvPr/>
        </p:nvSpPr>
        <p:spPr>
          <a:xfrm>
            <a:off x="3825076" y="3958996"/>
            <a:ext cx="857030" cy="990362"/>
          </a:xfrm>
          <a:prstGeom prst="rightArrow">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7">
            <a:extLst>
              <a:ext uri="{FF2B5EF4-FFF2-40B4-BE49-F238E27FC236}">
                <a16:creationId xmlns:a16="http://schemas.microsoft.com/office/drawing/2014/main" id="{E83C82D1-802C-D646-A87E-66C440947330}"/>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Non-uniform Decomposition </a:t>
            </a:r>
          </a:p>
        </p:txBody>
      </p:sp>
      <p:pic>
        <p:nvPicPr>
          <p:cNvPr id="2" name="图片 1">
            <a:extLst>
              <a:ext uri="{FF2B5EF4-FFF2-40B4-BE49-F238E27FC236}">
                <a16:creationId xmlns:a16="http://schemas.microsoft.com/office/drawing/2014/main" id="{C7F722C0-F66C-3C05-B9D5-444C2AAEBCC1}"/>
              </a:ext>
            </a:extLst>
          </p:cNvPr>
          <p:cNvPicPr>
            <a:picLocks noChangeAspect="1"/>
          </p:cNvPicPr>
          <p:nvPr/>
        </p:nvPicPr>
        <p:blipFill>
          <a:blip r:embed="rId5"/>
          <a:stretch>
            <a:fillRect/>
          </a:stretch>
        </p:blipFill>
        <p:spPr>
          <a:xfrm>
            <a:off x="4836079" y="2596035"/>
            <a:ext cx="6468420" cy="3401140"/>
          </a:xfrm>
          <a:prstGeom prst="rect">
            <a:avLst/>
          </a:prstGeom>
        </p:spPr>
      </p:pic>
    </p:spTree>
    <p:extLst>
      <p:ext uri="{BB962C8B-B14F-4D97-AF65-F5344CB8AC3E}">
        <p14:creationId xmlns:p14="http://schemas.microsoft.com/office/powerpoint/2010/main" val="255305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34</a:t>
            </a:fld>
            <a:endParaRPr lang="zh-CN" altLang="en-US"/>
          </a:p>
        </p:txBody>
      </p:sp>
      <p:pic>
        <p:nvPicPr>
          <p:cNvPr id="4" name="图片 3">
            <a:extLst>
              <a:ext uri="{FF2B5EF4-FFF2-40B4-BE49-F238E27FC236}">
                <a16:creationId xmlns:a16="http://schemas.microsoft.com/office/drawing/2014/main" id="{B3205FF6-2E3E-C076-8292-12099948A284}"/>
              </a:ext>
            </a:extLst>
          </p:cNvPr>
          <p:cNvPicPr>
            <a:picLocks noChangeAspect="1"/>
          </p:cNvPicPr>
          <p:nvPr/>
        </p:nvPicPr>
        <p:blipFill>
          <a:blip r:embed="rId3"/>
          <a:stretch>
            <a:fillRect/>
          </a:stretch>
        </p:blipFill>
        <p:spPr>
          <a:xfrm>
            <a:off x="1641462" y="1594766"/>
            <a:ext cx="8181250" cy="5126711"/>
          </a:xfrm>
          <a:prstGeom prst="rect">
            <a:avLst/>
          </a:prstGeom>
        </p:spPr>
      </p:pic>
      <p:sp>
        <p:nvSpPr>
          <p:cNvPr id="5" name="文本框 4">
            <a:extLst>
              <a:ext uri="{FF2B5EF4-FFF2-40B4-BE49-F238E27FC236}">
                <a16:creationId xmlns:a16="http://schemas.microsoft.com/office/drawing/2014/main" id="{E3CCE79E-610A-5C9F-24F0-2CD335BDB5C2}"/>
              </a:ext>
            </a:extLst>
          </p:cNvPr>
          <p:cNvSpPr txBox="1"/>
          <p:nvPr/>
        </p:nvSpPr>
        <p:spPr>
          <a:xfrm>
            <a:off x="429350" y="1003919"/>
            <a:ext cx="11407290" cy="523220"/>
          </a:xfrm>
          <a:prstGeom prst="rect">
            <a:avLst/>
          </a:prstGeom>
          <a:noFill/>
        </p:spPr>
        <p:txBody>
          <a:bodyPr wrap="none" rtlCol="0">
            <a:spAutoFit/>
          </a:bodyPr>
          <a:lstStyle/>
          <a:p>
            <a:r>
              <a:rPr kumimoji="1" lang="en" altLang="zh-CN" sz="2800" i="1" dirty="0">
                <a:latin typeface="Times New Roman" panose="02020603050405020304" pitchFamily="18" charset="0"/>
                <a:cs typeface="Times New Roman" panose="02020603050405020304" pitchFamily="18" charset="0"/>
              </a:rPr>
              <a:t>﻿Performance comparison of uniform and nonuniform decomposition methods.</a:t>
            </a:r>
            <a:endParaRPr kumimoji="1" lang="zh-CN" altLang="en-US" sz="2800" i="1" dirty="0">
              <a:latin typeface="Times New Roman" panose="02020603050405020304" pitchFamily="18" charset="0"/>
              <a:cs typeface="Times New Roman" panose="02020603050405020304" pitchFamily="18" charset="0"/>
            </a:endParaRPr>
          </a:p>
        </p:txBody>
      </p:sp>
      <p:sp>
        <p:nvSpPr>
          <p:cNvPr id="6" name="文本框 7">
            <a:extLst>
              <a:ext uri="{FF2B5EF4-FFF2-40B4-BE49-F238E27FC236}">
                <a16:creationId xmlns:a16="http://schemas.microsoft.com/office/drawing/2014/main" id="{EBEE0E05-61F8-DD42-9ABA-46D7A5C5C9B0}"/>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Non-uniform Decomposition </a:t>
            </a:r>
          </a:p>
        </p:txBody>
      </p:sp>
    </p:spTree>
    <p:extLst>
      <p:ext uri="{BB962C8B-B14F-4D97-AF65-F5344CB8AC3E}">
        <p14:creationId xmlns:p14="http://schemas.microsoft.com/office/powerpoint/2010/main" val="665402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D8A0-9634-814C-B34F-8B3891FE83E7}"/>
              </a:ext>
            </a:extLst>
          </p:cNvPr>
          <p:cNvSpPr>
            <a:spLocks noGrp="1"/>
          </p:cNvSpPr>
          <p:nvPr>
            <p:ph type="title"/>
          </p:nvPr>
        </p:nvSpPr>
        <p:spPr>
          <a:xfrm>
            <a:off x="838200" y="298434"/>
            <a:ext cx="10515600" cy="796410"/>
          </a:xfrm>
        </p:spPr>
        <p:txBody>
          <a:bodyPr/>
          <a:lstStyle/>
          <a:p>
            <a:r>
              <a:rPr lang="en-US" altLang="zh-CN" dirty="0">
                <a:solidFill>
                  <a:srgbClr val="0070C0"/>
                </a:solidFill>
              </a:rPr>
              <a:t>Outline</a:t>
            </a:r>
            <a:endParaRPr lang="en-CN" dirty="0">
              <a:solidFill>
                <a:srgbClr val="0070C0"/>
              </a:solidFill>
            </a:endParaRPr>
          </a:p>
        </p:txBody>
      </p:sp>
      <p:graphicFrame>
        <p:nvGraphicFramePr>
          <p:cNvPr id="4" name="Diagram 3">
            <a:extLst>
              <a:ext uri="{FF2B5EF4-FFF2-40B4-BE49-F238E27FC236}">
                <a16:creationId xmlns:a16="http://schemas.microsoft.com/office/drawing/2014/main" id="{2FB5BFB4-BDEE-F949-80E3-6ED8C14FCB96}"/>
              </a:ext>
            </a:extLst>
          </p:cNvPr>
          <p:cNvGraphicFramePr/>
          <p:nvPr>
            <p:extLst>
              <p:ext uri="{D42A27DB-BD31-4B8C-83A1-F6EECF244321}">
                <p14:modId xmlns:p14="http://schemas.microsoft.com/office/powerpoint/2010/main" val="2875181472"/>
              </p:ext>
            </p:extLst>
          </p:nvPr>
        </p:nvGraphicFramePr>
        <p:xfrm>
          <a:off x="2032000" y="88325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1001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37075AC-9B9B-146D-188F-CA2A498B137E}"/>
              </a:ext>
            </a:extLst>
          </p:cNvPr>
          <p:cNvSpPr txBox="1"/>
          <p:nvPr/>
        </p:nvSpPr>
        <p:spPr>
          <a:xfrm>
            <a:off x="1252038" y="960119"/>
            <a:ext cx="6516721" cy="2964017"/>
          </a:xfrm>
          <a:prstGeom prst="rect">
            <a:avLst/>
          </a:prstGeom>
          <a:noFill/>
        </p:spPr>
        <p:txBody>
          <a:bodyPr wrap="square" rtlCol="0">
            <a:spAutoFit/>
          </a:bodyPr>
          <a:lstStyle/>
          <a:p>
            <a:pPr>
              <a:lnSpc>
                <a:spcPct val="150000"/>
              </a:lnSpc>
            </a:pPr>
            <a:r>
              <a:rPr kumimoji="1" lang="en-US" altLang="zh-CN"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I.</a:t>
            </a:r>
            <a:r>
              <a:rPr kumimoji="1" lang="zh-CN" altLang="en-US"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Performance Results</a:t>
            </a:r>
          </a:p>
          <a:p>
            <a:pPr marL="914400" lvl="1" indent="-457200">
              <a:lnSpc>
                <a:spcPct val="150000"/>
              </a:lnSpc>
              <a:buFont typeface="Arial" panose="020B0604020202020204" pitchFamily="34" charset="0"/>
              <a:buChar char="•"/>
            </a:pPr>
            <a:r>
              <a:rPr kumimoji="1" lang="en-US" altLang="zh-CN"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Time to Solution</a:t>
            </a:r>
          </a:p>
          <a:p>
            <a:pPr marL="914400" lvl="1" indent="-457200">
              <a:lnSpc>
                <a:spcPct val="150000"/>
              </a:lnSpc>
              <a:buFont typeface="Arial" panose="020B0604020202020204" pitchFamily="34" charset="0"/>
              <a:buChar char="•"/>
            </a:pPr>
            <a:r>
              <a:rPr kumimoji="1" lang="en-US" altLang="zh-CN"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Weak Scalability</a:t>
            </a:r>
          </a:p>
          <a:p>
            <a:pPr marL="914400" lvl="1" indent="-457200">
              <a:lnSpc>
                <a:spcPct val="150000"/>
              </a:lnSpc>
              <a:buFont typeface="Arial" panose="020B0604020202020204" pitchFamily="34" charset="0"/>
              <a:buChar char="•"/>
            </a:pPr>
            <a:r>
              <a:rPr kumimoji="1" lang="en-US" altLang="zh-CN"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Strong Scalability</a:t>
            </a:r>
          </a:p>
        </p:txBody>
      </p:sp>
    </p:spTree>
    <p:extLst>
      <p:ext uri="{BB962C8B-B14F-4D97-AF65-F5344CB8AC3E}">
        <p14:creationId xmlns:p14="http://schemas.microsoft.com/office/powerpoint/2010/main" val="2754264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37</a:t>
            </a:fld>
            <a:endParaRPr lang="zh-CN" altLang="en-US"/>
          </a:p>
        </p:txBody>
      </p:sp>
      <p:pic>
        <p:nvPicPr>
          <p:cNvPr id="2" name="图片 1">
            <a:extLst>
              <a:ext uri="{FF2B5EF4-FFF2-40B4-BE49-F238E27FC236}">
                <a16:creationId xmlns:a16="http://schemas.microsoft.com/office/drawing/2014/main" id="{DE5E5B8F-11DE-A144-BB5B-B2986A63AE21}"/>
              </a:ext>
            </a:extLst>
          </p:cNvPr>
          <p:cNvPicPr>
            <a:picLocks noChangeAspect="1"/>
          </p:cNvPicPr>
          <p:nvPr/>
        </p:nvPicPr>
        <p:blipFill>
          <a:blip r:embed="rId3"/>
          <a:stretch>
            <a:fillRect/>
          </a:stretch>
        </p:blipFill>
        <p:spPr>
          <a:xfrm>
            <a:off x="1939173" y="1812170"/>
            <a:ext cx="7630129" cy="4909307"/>
          </a:xfrm>
          <a:prstGeom prst="rect">
            <a:avLst/>
          </a:prstGeom>
        </p:spPr>
      </p:pic>
      <p:sp>
        <p:nvSpPr>
          <p:cNvPr id="4" name="文本框 3">
            <a:extLst>
              <a:ext uri="{FF2B5EF4-FFF2-40B4-BE49-F238E27FC236}">
                <a16:creationId xmlns:a16="http://schemas.microsoft.com/office/drawing/2014/main" id="{973CADAF-817A-42BF-2604-2D41F597F4E4}"/>
              </a:ext>
            </a:extLst>
          </p:cNvPr>
          <p:cNvSpPr txBox="1"/>
          <p:nvPr/>
        </p:nvSpPr>
        <p:spPr>
          <a:xfrm>
            <a:off x="429350" y="869799"/>
            <a:ext cx="11479115" cy="1077218"/>
          </a:xfrm>
          <a:prstGeom prst="rect">
            <a:avLst/>
          </a:prstGeom>
          <a:noFill/>
        </p:spPr>
        <p:txBody>
          <a:bodyPr wrap="square" rtlCol="0">
            <a:spAutoFit/>
          </a:bodyPr>
          <a:lstStyle/>
          <a:p>
            <a:r>
              <a:rPr kumimoji="1" lang="en" altLang="zh-CN" sz="3200" i="1" dirty="0"/>
              <a:t>﻿</a:t>
            </a:r>
            <a:r>
              <a:rPr kumimoji="1" lang="en" altLang="zh-CN" sz="3200" i="1" dirty="0">
                <a:latin typeface="Times New Roman" panose="02020603050405020304" pitchFamily="18" charset="0"/>
                <a:cs typeface="Times New Roman" panose="02020603050405020304" pitchFamily="18" charset="0"/>
              </a:rPr>
              <a:t>Step-by-step speedups and bandwidth ratio for different optimization methods in the wave propagation kernel.</a:t>
            </a:r>
            <a:endParaRPr kumimoji="1" lang="zh-CN" altLang="en-US" sz="3200" i="1" dirty="0">
              <a:latin typeface="Times New Roman" panose="02020603050405020304" pitchFamily="18" charset="0"/>
              <a:cs typeface="Times New Roman" panose="02020603050405020304" pitchFamily="18" charset="0"/>
            </a:endParaRPr>
          </a:p>
        </p:txBody>
      </p:sp>
      <p:sp>
        <p:nvSpPr>
          <p:cNvPr id="6" name="文本框 7">
            <a:extLst>
              <a:ext uri="{FF2B5EF4-FFF2-40B4-BE49-F238E27FC236}">
                <a16:creationId xmlns:a16="http://schemas.microsoft.com/office/drawing/2014/main" id="{C6A5E78C-8F79-8C49-81DA-BD72AB12998C}"/>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Time-to-Solution</a:t>
            </a:r>
          </a:p>
        </p:txBody>
      </p:sp>
    </p:spTree>
    <p:extLst>
      <p:ext uri="{BB962C8B-B14F-4D97-AF65-F5344CB8AC3E}">
        <p14:creationId xmlns:p14="http://schemas.microsoft.com/office/powerpoint/2010/main" val="3668945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38</a:t>
            </a:fld>
            <a:endParaRPr lang="zh-CN" altLang="en-US"/>
          </a:p>
        </p:txBody>
      </p:sp>
      <p:pic>
        <p:nvPicPr>
          <p:cNvPr id="2" name="图片 1">
            <a:extLst>
              <a:ext uri="{FF2B5EF4-FFF2-40B4-BE49-F238E27FC236}">
                <a16:creationId xmlns:a16="http://schemas.microsoft.com/office/drawing/2014/main" id="{9913D031-B0F3-F69E-CC08-809BF8D710EC}"/>
              </a:ext>
            </a:extLst>
          </p:cNvPr>
          <p:cNvPicPr>
            <a:picLocks noChangeAspect="1"/>
          </p:cNvPicPr>
          <p:nvPr/>
        </p:nvPicPr>
        <p:blipFill>
          <a:blip r:embed="rId3"/>
          <a:stretch>
            <a:fillRect/>
          </a:stretch>
        </p:blipFill>
        <p:spPr>
          <a:xfrm>
            <a:off x="1324661" y="2028250"/>
            <a:ext cx="7285939" cy="4693227"/>
          </a:xfrm>
          <a:prstGeom prst="rect">
            <a:avLst/>
          </a:prstGeom>
        </p:spPr>
      </p:pic>
      <p:sp>
        <p:nvSpPr>
          <p:cNvPr id="4" name="文本框 3">
            <a:extLst>
              <a:ext uri="{FF2B5EF4-FFF2-40B4-BE49-F238E27FC236}">
                <a16:creationId xmlns:a16="http://schemas.microsoft.com/office/drawing/2014/main" id="{E18D656F-39E8-62A9-4D7B-1F201C911335}"/>
              </a:ext>
            </a:extLst>
          </p:cNvPr>
          <p:cNvSpPr txBox="1"/>
          <p:nvPr/>
        </p:nvSpPr>
        <p:spPr>
          <a:xfrm>
            <a:off x="429350" y="908690"/>
            <a:ext cx="10887740" cy="1077218"/>
          </a:xfrm>
          <a:prstGeom prst="rect">
            <a:avLst/>
          </a:prstGeom>
          <a:noFill/>
        </p:spPr>
        <p:txBody>
          <a:bodyPr wrap="square" rtlCol="0">
            <a:spAutoFit/>
          </a:bodyPr>
          <a:lstStyle/>
          <a:p>
            <a:r>
              <a:rPr kumimoji="1" lang="en" altLang="zh-CN" sz="3200" i="1" dirty="0">
                <a:solidFill>
                  <a:srgbClr val="002060"/>
                </a:solidFill>
                <a:latin typeface="Times New Roman" panose="02020603050405020304" pitchFamily="18" charset="0"/>
                <a:cs typeface="Times New Roman" panose="02020603050405020304" pitchFamily="18" charset="0"/>
              </a:rPr>
              <a:t>Turkey earthquake simulation in 15m, 30m, and 60m resolutions. </a:t>
            </a:r>
          </a:p>
          <a:p>
            <a:r>
              <a:rPr kumimoji="1" lang="en-US" altLang="zh-CN" sz="3200" i="1" dirty="0">
                <a:solidFill>
                  <a:srgbClr val="002060"/>
                </a:solidFill>
                <a:latin typeface="Times New Roman" panose="02020603050405020304" pitchFamily="18" charset="0"/>
                <a:cs typeface="Times New Roman" panose="02020603050405020304" pitchFamily="18" charset="0"/>
              </a:rPr>
              <a:t>T</a:t>
            </a:r>
            <a:r>
              <a:rPr kumimoji="1" lang="en" altLang="zh-CN" sz="3200" i="1" dirty="0" err="1">
                <a:solidFill>
                  <a:srgbClr val="002060"/>
                </a:solidFill>
                <a:latin typeface="Times New Roman" panose="02020603050405020304" pitchFamily="18" charset="0"/>
                <a:cs typeface="Times New Roman" panose="02020603050405020304" pitchFamily="18" charset="0"/>
              </a:rPr>
              <a:t>est</a:t>
            </a:r>
            <a:r>
              <a:rPr kumimoji="1" lang="en" altLang="zh-CN" sz="3200" i="1" dirty="0">
                <a:solidFill>
                  <a:srgbClr val="002060"/>
                </a:solidFill>
                <a:latin typeface="Times New Roman" panose="02020603050405020304" pitchFamily="18" charset="0"/>
                <a:cs typeface="Times New Roman" panose="02020603050405020304" pitchFamily="18" charset="0"/>
              </a:rPr>
              <a:t> scales from 6,250 to 600,000 MPI processes</a:t>
            </a:r>
            <a:endParaRPr kumimoji="1" lang="zh-CN" altLang="en-US" sz="3200" i="1" dirty="0">
              <a:solidFill>
                <a:srgbClr val="002060"/>
              </a:solidFill>
              <a:latin typeface="Times New Roman" panose="02020603050405020304" pitchFamily="18" charset="0"/>
              <a:cs typeface="Times New Roman" panose="02020603050405020304" pitchFamily="18" charset="0"/>
            </a:endParaRPr>
          </a:p>
        </p:txBody>
      </p:sp>
      <p:sp>
        <p:nvSpPr>
          <p:cNvPr id="6" name="文本框 7">
            <a:extLst>
              <a:ext uri="{FF2B5EF4-FFF2-40B4-BE49-F238E27FC236}">
                <a16:creationId xmlns:a16="http://schemas.microsoft.com/office/drawing/2014/main" id="{1B7C1C63-A010-384B-B44E-7928DB9E1190}"/>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Strong</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Scalability</a:t>
            </a:r>
          </a:p>
        </p:txBody>
      </p:sp>
    </p:spTree>
    <p:extLst>
      <p:ext uri="{BB962C8B-B14F-4D97-AF65-F5344CB8AC3E}">
        <p14:creationId xmlns:p14="http://schemas.microsoft.com/office/powerpoint/2010/main" val="220520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39</a:t>
            </a:fld>
            <a:endParaRPr lang="zh-CN" altLang="en-US"/>
          </a:p>
        </p:txBody>
      </p:sp>
      <p:pic>
        <p:nvPicPr>
          <p:cNvPr id="2" name="图片 1">
            <a:extLst>
              <a:ext uri="{FF2B5EF4-FFF2-40B4-BE49-F238E27FC236}">
                <a16:creationId xmlns:a16="http://schemas.microsoft.com/office/drawing/2014/main" id="{613C64F0-1C83-3F4C-05EB-6B143AD0614B}"/>
              </a:ext>
            </a:extLst>
          </p:cNvPr>
          <p:cNvPicPr>
            <a:picLocks noChangeAspect="1"/>
          </p:cNvPicPr>
          <p:nvPr/>
        </p:nvPicPr>
        <p:blipFill>
          <a:blip r:embed="rId3"/>
          <a:stretch>
            <a:fillRect/>
          </a:stretch>
        </p:blipFill>
        <p:spPr>
          <a:xfrm>
            <a:off x="1387664" y="2041807"/>
            <a:ext cx="6999073" cy="4617549"/>
          </a:xfrm>
          <a:prstGeom prst="rect">
            <a:avLst/>
          </a:prstGeom>
        </p:spPr>
      </p:pic>
      <p:sp>
        <p:nvSpPr>
          <p:cNvPr id="4" name="文本框 3">
            <a:extLst>
              <a:ext uri="{FF2B5EF4-FFF2-40B4-BE49-F238E27FC236}">
                <a16:creationId xmlns:a16="http://schemas.microsoft.com/office/drawing/2014/main" id="{FE57787C-56EE-5C48-315B-647811498BA3}"/>
              </a:ext>
            </a:extLst>
          </p:cNvPr>
          <p:cNvSpPr txBox="1"/>
          <p:nvPr/>
        </p:nvSpPr>
        <p:spPr>
          <a:xfrm>
            <a:off x="429350" y="823845"/>
            <a:ext cx="12021879" cy="1077218"/>
          </a:xfrm>
          <a:prstGeom prst="rect">
            <a:avLst/>
          </a:prstGeom>
          <a:noFill/>
        </p:spPr>
        <p:txBody>
          <a:bodyPr wrap="square" rtlCol="0">
            <a:spAutoFit/>
          </a:bodyPr>
          <a:lstStyle/>
          <a:p>
            <a:r>
              <a:rPr kumimoji="1" lang="en" altLang="zh-CN" sz="3200" i="1" dirty="0">
                <a:solidFill>
                  <a:srgbClr val="002060"/>
                </a:solidFill>
                <a:latin typeface="Times New Roman" panose="02020603050405020304" pitchFamily="18" charset="0"/>
                <a:cs typeface="Times New Roman" panose="02020603050405020304" pitchFamily="18" charset="0"/>
              </a:rPr>
              <a:t>﻿</a:t>
            </a:r>
            <a:r>
              <a:rPr kumimoji="1" lang="en-US" altLang="zh-CN" sz="3200" i="1" dirty="0">
                <a:solidFill>
                  <a:srgbClr val="002060"/>
                </a:solidFill>
                <a:latin typeface="Times New Roman" panose="02020603050405020304" pitchFamily="18" charset="0"/>
                <a:cs typeface="Times New Roman" panose="02020603050405020304" pitchFamily="18" charset="0"/>
              </a:rPr>
              <a:t>S</a:t>
            </a:r>
            <a:r>
              <a:rPr kumimoji="1" lang="en" altLang="zh-CN" sz="3200" i="1" dirty="0">
                <a:solidFill>
                  <a:srgbClr val="002060"/>
                </a:solidFill>
                <a:latin typeface="Times New Roman" panose="02020603050405020304" pitchFamily="18" charset="0"/>
                <a:cs typeface="Times New Roman" panose="02020603050405020304" pitchFamily="18" charset="0"/>
              </a:rPr>
              <a:t>tarting from 10,000 up to 600,000 processes, 15</a:t>
            </a:r>
            <a:r>
              <a:rPr kumimoji="1" lang="en-US" altLang="zh-CN" sz="3200" i="1" dirty="0">
                <a:solidFill>
                  <a:srgbClr val="002060"/>
                </a:solidFill>
                <a:latin typeface="Times New Roman" panose="02020603050405020304" pitchFamily="18" charset="0"/>
                <a:cs typeface="Times New Roman" panose="02020603050405020304" pitchFamily="18" charset="0"/>
              </a:rPr>
              <a:t>-</a:t>
            </a:r>
            <a:r>
              <a:rPr kumimoji="1" lang="en" altLang="zh-CN" sz="3200" i="1" dirty="0">
                <a:solidFill>
                  <a:srgbClr val="002060"/>
                </a:solidFill>
                <a:latin typeface="Times New Roman" panose="02020603050405020304" pitchFamily="18" charset="0"/>
                <a:cs typeface="Times New Roman" panose="02020603050405020304" pitchFamily="18" charset="0"/>
              </a:rPr>
              <a:t>m resolution</a:t>
            </a:r>
          </a:p>
          <a:p>
            <a:r>
              <a:rPr kumimoji="1" lang="en-US" altLang="zh-CN" sz="3200" i="1" dirty="0">
                <a:solidFill>
                  <a:srgbClr val="002060"/>
                </a:solidFill>
                <a:latin typeface="Times New Roman" panose="02020603050405020304" pitchFamily="18" charset="0"/>
                <a:cs typeface="Times New Roman" panose="02020603050405020304" pitchFamily="18" charset="0"/>
              </a:rPr>
              <a:t>T</a:t>
            </a:r>
            <a:r>
              <a:rPr kumimoji="1" lang="en" altLang="zh-CN" sz="3200" i="1" dirty="0" err="1">
                <a:solidFill>
                  <a:srgbClr val="002060"/>
                </a:solidFill>
                <a:latin typeface="Times New Roman" panose="02020603050405020304" pitchFamily="18" charset="0"/>
                <a:cs typeface="Times New Roman" panose="02020603050405020304" pitchFamily="18" charset="0"/>
              </a:rPr>
              <a:t>ested</a:t>
            </a:r>
            <a:r>
              <a:rPr kumimoji="1" lang="en" altLang="zh-CN" sz="3200" i="1" dirty="0">
                <a:solidFill>
                  <a:srgbClr val="002060"/>
                </a:solidFill>
                <a:latin typeface="Times New Roman" panose="02020603050405020304" pitchFamily="18" charset="0"/>
                <a:cs typeface="Times New Roman" panose="02020603050405020304" pitchFamily="18" charset="0"/>
              </a:rPr>
              <a:t> in both compress and non</a:t>
            </a:r>
            <a:r>
              <a:rPr kumimoji="1" lang="en-US" altLang="zh-CN" sz="3200" i="1" dirty="0">
                <a:solidFill>
                  <a:srgbClr val="002060"/>
                </a:solidFill>
                <a:latin typeface="Times New Roman" panose="02020603050405020304" pitchFamily="18" charset="0"/>
                <a:cs typeface="Times New Roman" panose="02020603050405020304" pitchFamily="18" charset="0"/>
              </a:rPr>
              <a:t>-</a:t>
            </a:r>
            <a:r>
              <a:rPr kumimoji="1" lang="en" altLang="zh-CN" sz="3200" i="1" dirty="0">
                <a:solidFill>
                  <a:srgbClr val="002060"/>
                </a:solidFill>
                <a:latin typeface="Times New Roman" panose="02020603050405020304" pitchFamily="18" charset="0"/>
                <a:cs typeface="Times New Roman" panose="02020603050405020304" pitchFamily="18" charset="0"/>
              </a:rPr>
              <a:t>compress versions</a:t>
            </a:r>
            <a:endParaRPr kumimoji="1" lang="zh-CN" altLang="en-US" sz="3200" i="1" dirty="0">
              <a:solidFill>
                <a:srgbClr val="002060"/>
              </a:solidFill>
              <a:latin typeface="Times New Roman" panose="02020603050405020304" pitchFamily="18" charset="0"/>
              <a:cs typeface="Times New Roman" panose="02020603050405020304" pitchFamily="18" charset="0"/>
            </a:endParaRPr>
          </a:p>
        </p:txBody>
      </p:sp>
      <p:sp>
        <p:nvSpPr>
          <p:cNvPr id="6" name="文本框 7">
            <a:extLst>
              <a:ext uri="{FF2B5EF4-FFF2-40B4-BE49-F238E27FC236}">
                <a16:creationId xmlns:a16="http://schemas.microsoft.com/office/drawing/2014/main" id="{83D7C99B-692B-9D42-A376-CC9D2455E740}"/>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Weak</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Scalability</a:t>
            </a:r>
          </a:p>
        </p:txBody>
      </p:sp>
      <p:sp>
        <p:nvSpPr>
          <p:cNvPr id="7" name="Donut 6">
            <a:extLst>
              <a:ext uri="{FF2B5EF4-FFF2-40B4-BE49-F238E27FC236}">
                <a16:creationId xmlns:a16="http://schemas.microsoft.com/office/drawing/2014/main" id="{C71478AB-A0B5-BD44-9346-82EB86D8D500}"/>
              </a:ext>
            </a:extLst>
          </p:cNvPr>
          <p:cNvSpPr/>
          <p:nvPr/>
        </p:nvSpPr>
        <p:spPr>
          <a:xfrm>
            <a:off x="7481874" y="2041807"/>
            <a:ext cx="1318438" cy="1169582"/>
          </a:xfrm>
          <a:prstGeom prst="donut">
            <a:avLst>
              <a:gd name="adj" fmla="val 487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5" name="TextBox 4">
            <a:extLst>
              <a:ext uri="{FF2B5EF4-FFF2-40B4-BE49-F238E27FC236}">
                <a16:creationId xmlns:a16="http://schemas.microsoft.com/office/drawing/2014/main" id="{7B210660-386A-1149-BE7D-8BAB8BBC2989}"/>
              </a:ext>
            </a:extLst>
          </p:cNvPr>
          <p:cNvSpPr txBox="1"/>
          <p:nvPr/>
        </p:nvSpPr>
        <p:spPr>
          <a:xfrm>
            <a:off x="8386737" y="1841768"/>
            <a:ext cx="2820700" cy="1569660"/>
          </a:xfrm>
          <a:prstGeom prst="rect">
            <a:avLst/>
          </a:prstGeom>
          <a:noFill/>
        </p:spPr>
        <p:txBody>
          <a:bodyPr wrap="square" rtlCol="0">
            <a:spAutoFit/>
          </a:bodyPr>
          <a:lstStyle/>
          <a:p>
            <a:pPr marL="457200" indent="-457200" algn="ctr">
              <a:buFont typeface="Wingdings" pitchFamily="2" charset="2"/>
              <a:buChar char="Ø"/>
            </a:pPr>
            <a:r>
              <a:rPr lang="en-US" altLang="zh-CN" sz="3200" b="1" i="1" dirty="0">
                <a:solidFill>
                  <a:srgbClr val="FF0000"/>
                </a:solidFill>
              </a:rPr>
              <a:t>39M</a:t>
            </a:r>
            <a:r>
              <a:rPr lang="zh-CN" altLang="en-US" sz="3200" b="1" i="1" dirty="0">
                <a:solidFill>
                  <a:srgbClr val="FF0000"/>
                </a:solidFill>
              </a:rPr>
              <a:t> </a:t>
            </a:r>
            <a:r>
              <a:rPr lang="en-US" altLang="zh-CN" sz="3200" b="1" i="1" dirty="0">
                <a:solidFill>
                  <a:srgbClr val="FF0000"/>
                </a:solidFill>
              </a:rPr>
              <a:t>cores</a:t>
            </a:r>
          </a:p>
          <a:p>
            <a:pPr algn="ctr"/>
            <a:r>
              <a:rPr lang="en-US" altLang="zh-CN" sz="3200" b="1" i="1" dirty="0">
                <a:solidFill>
                  <a:srgbClr val="FF0000"/>
                </a:solidFill>
              </a:rPr>
              <a:t>69.7PFlops</a:t>
            </a:r>
          </a:p>
          <a:p>
            <a:pPr algn="ctr"/>
            <a:r>
              <a:rPr lang="en-US" altLang="zh-CN" sz="3200" b="1" i="1" dirty="0">
                <a:solidFill>
                  <a:srgbClr val="FF0000"/>
                </a:solidFill>
              </a:rPr>
              <a:t>98.2%</a:t>
            </a:r>
            <a:endParaRPr lang="en-CN" sz="3200" b="1" i="1" dirty="0">
              <a:solidFill>
                <a:srgbClr val="FF0000"/>
              </a:solidFill>
            </a:endParaRPr>
          </a:p>
        </p:txBody>
      </p:sp>
    </p:spTree>
    <p:extLst>
      <p:ext uri="{BB962C8B-B14F-4D97-AF65-F5344CB8AC3E}">
        <p14:creationId xmlns:p14="http://schemas.microsoft.com/office/powerpoint/2010/main" val="424841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86CB387-6F19-594F-B549-598350608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79"/>
            <a:ext cx="12192000" cy="6914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ounded Rectangular Callout 15">
            <a:extLst>
              <a:ext uri="{FF2B5EF4-FFF2-40B4-BE49-F238E27FC236}">
                <a16:creationId xmlns:a16="http://schemas.microsoft.com/office/drawing/2014/main" id="{D4C0BA51-EF81-694F-87C2-3D9A639D3107}"/>
              </a:ext>
            </a:extLst>
          </p:cNvPr>
          <p:cNvSpPr/>
          <p:nvPr/>
        </p:nvSpPr>
        <p:spPr>
          <a:xfrm>
            <a:off x="8483600" y="12700"/>
            <a:ext cx="3568700" cy="1570406"/>
          </a:xfrm>
          <a:prstGeom prst="wedgeRoundRectCallout">
            <a:avLst>
              <a:gd name="adj1" fmla="val -24445"/>
              <a:gd name="adj2" fmla="val -165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1" dirty="0">
                <a:solidFill>
                  <a:schemeClr val="bg1"/>
                </a:solidFill>
                <a:ea typeface="Candara" charset="0"/>
                <a:cs typeface="Candara" charset="0"/>
              </a:rPr>
              <a:t>~</a:t>
            </a:r>
            <a:r>
              <a:rPr lang="zh-CN" altLang="en-US" sz="2400" b="1" i="1" dirty="0">
                <a:solidFill>
                  <a:schemeClr val="bg1"/>
                </a:solidFill>
                <a:ea typeface="Candara" charset="0"/>
                <a:cs typeface="Candara" charset="0"/>
              </a:rPr>
              <a:t> </a:t>
            </a:r>
            <a:r>
              <a:rPr lang="en-US" altLang="zh-CN" sz="2400" b="1" i="1" dirty="0">
                <a:solidFill>
                  <a:schemeClr val="bg1"/>
                </a:solidFill>
                <a:ea typeface="Candara" charset="0"/>
                <a:cs typeface="Candara" charset="0"/>
              </a:rPr>
              <a:t>5</a:t>
            </a:r>
            <a:r>
              <a:rPr lang="zh-CN" altLang="en-US" sz="2400" b="1" i="1" dirty="0">
                <a:solidFill>
                  <a:schemeClr val="bg1"/>
                </a:solidFill>
                <a:ea typeface="Candara" charset="0"/>
                <a:cs typeface="Candara" charset="0"/>
              </a:rPr>
              <a:t> </a:t>
            </a:r>
            <a:r>
              <a:rPr lang="en-US" altLang="zh-CN" sz="2400" b="1" i="1" dirty="0">
                <a:solidFill>
                  <a:schemeClr val="bg1"/>
                </a:solidFill>
                <a:ea typeface="Candara" charset="0"/>
                <a:cs typeface="Candara" charset="0"/>
              </a:rPr>
              <a:t>km^2</a:t>
            </a:r>
            <a:r>
              <a:rPr lang="zh-CN" altLang="en-US" sz="2400" b="1" i="1" dirty="0">
                <a:solidFill>
                  <a:schemeClr val="bg1"/>
                </a:solidFill>
                <a:ea typeface="Candara" charset="0"/>
                <a:cs typeface="Candara" charset="0"/>
              </a:rPr>
              <a:t> </a:t>
            </a:r>
            <a:r>
              <a:rPr lang="en-US" altLang="zh-CN" sz="2400" b="1" i="1" dirty="0">
                <a:solidFill>
                  <a:schemeClr val="bg1"/>
                </a:solidFill>
                <a:ea typeface="Candara" charset="0"/>
                <a:cs typeface="Candara" charset="0"/>
              </a:rPr>
              <a:t>campus</a:t>
            </a:r>
          </a:p>
          <a:p>
            <a:pPr algn="ctr"/>
            <a:r>
              <a:rPr lang="en-US" altLang="zh-CN" sz="2400" b="1" i="1" dirty="0">
                <a:solidFill>
                  <a:schemeClr val="bg1"/>
                </a:solidFill>
                <a:ea typeface="Candara" charset="0"/>
                <a:cs typeface="Candara" charset="0"/>
              </a:rPr>
              <a:t>~</a:t>
            </a:r>
            <a:r>
              <a:rPr lang="zh-CN" altLang="en-US" sz="2400" b="1" i="1" dirty="0">
                <a:solidFill>
                  <a:schemeClr val="bg1"/>
                </a:solidFill>
                <a:ea typeface="Candara" charset="0"/>
                <a:cs typeface="Candara" charset="0"/>
              </a:rPr>
              <a:t> </a:t>
            </a:r>
            <a:r>
              <a:rPr lang="en-US" altLang="zh-CN" sz="2400" b="1" i="1" dirty="0">
                <a:solidFill>
                  <a:schemeClr val="bg1"/>
                </a:solidFill>
                <a:ea typeface="Candara" charset="0"/>
                <a:cs typeface="Candara" charset="0"/>
              </a:rPr>
              <a:t>3,860</a:t>
            </a:r>
            <a:r>
              <a:rPr lang="zh-CN" altLang="en-US" sz="2400" b="1" i="1" dirty="0">
                <a:solidFill>
                  <a:schemeClr val="bg1"/>
                </a:solidFill>
                <a:ea typeface="Candara" charset="0"/>
                <a:cs typeface="Candara" charset="0"/>
              </a:rPr>
              <a:t> </a:t>
            </a:r>
            <a:r>
              <a:rPr lang="en-US" altLang="zh-CN" sz="2400" b="1" i="1" dirty="0">
                <a:solidFill>
                  <a:schemeClr val="bg1"/>
                </a:solidFill>
                <a:ea typeface="Candara" charset="0"/>
                <a:cs typeface="Candara" charset="0"/>
              </a:rPr>
              <a:t>Faculties</a:t>
            </a:r>
            <a:r>
              <a:rPr lang="zh-CN" altLang="en-US" sz="2400" b="1" i="1" dirty="0">
                <a:solidFill>
                  <a:schemeClr val="bg1"/>
                </a:solidFill>
                <a:ea typeface="Candara" charset="0"/>
                <a:cs typeface="Candara" charset="0"/>
              </a:rPr>
              <a:t> </a:t>
            </a:r>
            <a:endParaRPr lang="en-US" altLang="zh-CN" sz="2400" b="1" i="1" dirty="0">
              <a:solidFill>
                <a:schemeClr val="bg1"/>
              </a:solidFill>
              <a:ea typeface="Candara" charset="0"/>
              <a:cs typeface="Candara" charset="0"/>
            </a:endParaRPr>
          </a:p>
          <a:p>
            <a:pPr algn="ctr"/>
            <a:r>
              <a:rPr lang="en-US" altLang="zh-CN" sz="2400" b="1" i="1" dirty="0">
                <a:solidFill>
                  <a:schemeClr val="bg1"/>
                </a:solidFill>
                <a:ea typeface="Candara" charset="0"/>
                <a:cs typeface="Candara" charset="0"/>
              </a:rPr>
              <a:t>~</a:t>
            </a:r>
            <a:r>
              <a:rPr lang="zh-CN" altLang="en-US" sz="2400" b="1" i="1" dirty="0">
                <a:solidFill>
                  <a:schemeClr val="bg1"/>
                </a:solidFill>
                <a:ea typeface="Candara" charset="0"/>
                <a:cs typeface="Candara" charset="0"/>
              </a:rPr>
              <a:t> </a:t>
            </a:r>
            <a:r>
              <a:rPr lang="en-US" altLang="zh-CN" sz="2400" b="1" i="1" dirty="0">
                <a:solidFill>
                  <a:schemeClr val="bg1"/>
                </a:solidFill>
                <a:ea typeface="Candara" charset="0"/>
                <a:cs typeface="Candara" charset="0"/>
              </a:rPr>
              <a:t>16,000</a:t>
            </a:r>
            <a:r>
              <a:rPr lang="zh-CN" altLang="en-US" sz="2400" b="1" i="1" dirty="0">
                <a:solidFill>
                  <a:schemeClr val="bg1"/>
                </a:solidFill>
                <a:ea typeface="Candara" charset="0"/>
                <a:cs typeface="Candara" charset="0"/>
              </a:rPr>
              <a:t> </a:t>
            </a:r>
            <a:r>
              <a:rPr lang="en-US" altLang="zh-CN" sz="2400" b="1" i="1" dirty="0">
                <a:solidFill>
                  <a:schemeClr val="bg1"/>
                </a:solidFill>
                <a:ea typeface="Candara" charset="0"/>
                <a:cs typeface="Candara" charset="0"/>
              </a:rPr>
              <a:t>Undergraduates</a:t>
            </a:r>
          </a:p>
          <a:p>
            <a:pPr algn="ctr"/>
            <a:r>
              <a:rPr lang="en-US" altLang="zh-CN" sz="2400" b="1" i="1" dirty="0">
                <a:solidFill>
                  <a:schemeClr val="bg1"/>
                </a:solidFill>
                <a:ea typeface="Candara" charset="0"/>
                <a:cs typeface="Candara" charset="0"/>
              </a:rPr>
              <a:t>~</a:t>
            </a:r>
            <a:r>
              <a:rPr lang="zh-CN" altLang="en-US" sz="2400" b="1" i="1" dirty="0">
                <a:solidFill>
                  <a:schemeClr val="bg1"/>
                </a:solidFill>
                <a:ea typeface="Candara" charset="0"/>
                <a:cs typeface="Candara" charset="0"/>
              </a:rPr>
              <a:t> </a:t>
            </a:r>
            <a:r>
              <a:rPr lang="en-US" altLang="zh-CN" sz="2400" b="1" i="1" dirty="0">
                <a:solidFill>
                  <a:schemeClr val="bg1"/>
                </a:solidFill>
                <a:ea typeface="Candara" charset="0"/>
                <a:cs typeface="Candara" charset="0"/>
              </a:rPr>
              <a:t>43,000</a:t>
            </a:r>
            <a:r>
              <a:rPr lang="zh-CN" altLang="en-US" sz="2400" b="1" i="1" dirty="0">
                <a:solidFill>
                  <a:schemeClr val="bg1"/>
                </a:solidFill>
                <a:ea typeface="Candara" charset="0"/>
                <a:cs typeface="Candara" charset="0"/>
              </a:rPr>
              <a:t> </a:t>
            </a:r>
            <a:r>
              <a:rPr lang="en-US" altLang="zh-CN" sz="2400" b="1" i="1" dirty="0">
                <a:solidFill>
                  <a:schemeClr val="bg1"/>
                </a:solidFill>
                <a:ea typeface="Candara" charset="0"/>
                <a:cs typeface="Candara" charset="0"/>
              </a:rPr>
              <a:t>Graduates</a:t>
            </a:r>
          </a:p>
        </p:txBody>
      </p:sp>
    </p:spTree>
    <p:extLst>
      <p:ext uri="{BB962C8B-B14F-4D97-AF65-F5344CB8AC3E}">
        <p14:creationId xmlns:p14="http://schemas.microsoft.com/office/powerpoint/2010/main" val="380618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37075AC-9B9B-146D-188F-CA2A498B137E}"/>
              </a:ext>
            </a:extLst>
          </p:cNvPr>
          <p:cNvSpPr txBox="1"/>
          <p:nvPr/>
        </p:nvSpPr>
        <p:spPr>
          <a:xfrm>
            <a:off x="1205345" y="863510"/>
            <a:ext cx="5809105" cy="3010183"/>
          </a:xfrm>
          <a:prstGeom prst="rect">
            <a:avLst/>
          </a:prstGeom>
          <a:noFill/>
        </p:spPr>
        <p:txBody>
          <a:bodyPr wrap="square" rtlCol="0">
            <a:spAutoFit/>
          </a:bodyPr>
          <a:lstStyle/>
          <a:p>
            <a:pPr>
              <a:lnSpc>
                <a:spcPct val="150000"/>
              </a:lnSpc>
            </a:pPr>
            <a:r>
              <a:rPr kumimoji="1" lang="en-US" altLang="zh-CN" sz="4000" b="1" i="1" dirty="0">
                <a:solidFill>
                  <a:srgbClr val="002060"/>
                </a:solidFill>
                <a:latin typeface="Times New Roman" panose="02020603050405020304" pitchFamily="18" charset="0"/>
                <a:ea typeface="STXinwei" panose="02010800040101010101" pitchFamily="2" charset="-122"/>
                <a:cs typeface="Times New Roman" panose="02020603050405020304" pitchFamily="18" charset="0"/>
              </a:rPr>
              <a:t>Earthquake Simulations</a:t>
            </a:r>
            <a:endParaRPr kumimoji="1" lang="en-US" altLang="zh-CN" sz="3800" b="1"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endParaRPr>
          </a:p>
          <a:p>
            <a:pPr marL="914400" lvl="1" indent="-457200">
              <a:lnSpc>
                <a:spcPct val="150000"/>
              </a:lnSpc>
              <a:buFont typeface="Arial" panose="020B0604020202020204" pitchFamily="34" charset="0"/>
              <a:buChar char="•"/>
            </a:pPr>
            <a:r>
              <a:rPr kumimoji="1" lang="en-US" altLang="zh-CN" sz="3000" i="1" dirty="0" err="1">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Ridgecreset</a:t>
            </a:r>
            <a:r>
              <a:rPr kumimoji="1" lang="en-US" altLang="zh-CN"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Earthquake</a:t>
            </a:r>
          </a:p>
          <a:p>
            <a:pPr marL="914400" lvl="1" indent="-457200">
              <a:lnSpc>
                <a:spcPct val="150000"/>
              </a:lnSpc>
              <a:buFont typeface="Arial" panose="020B0604020202020204" pitchFamily="34" charset="0"/>
              <a:buChar char="•"/>
            </a:pPr>
            <a:r>
              <a:rPr kumimoji="1" lang="en-US" altLang="zh-CN"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Turkey Earthquakes</a:t>
            </a:r>
          </a:p>
          <a:p>
            <a:pPr marL="914400" lvl="1" indent="-457200">
              <a:lnSpc>
                <a:spcPct val="150000"/>
              </a:lnSpc>
              <a:buFont typeface="Arial" panose="020B0604020202020204" pitchFamily="34" charset="0"/>
              <a:buChar char="•"/>
            </a:pPr>
            <a:r>
              <a:rPr kumimoji="1" lang="en-US" altLang="zh-CN"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Wenchuan</a:t>
            </a:r>
            <a:r>
              <a:rPr kumimoji="1" lang="zh-CN" altLang="en-US"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3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Earthquake</a:t>
            </a:r>
          </a:p>
        </p:txBody>
      </p:sp>
    </p:spTree>
    <p:extLst>
      <p:ext uri="{BB962C8B-B14F-4D97-AF65-F5344CB8AC3E}">
        <p14:creationId xmlns:p14="http://schemas.microsoft.com/office/powerpoint/2010/main" val="119760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41</a:t>
            </a:fld>
            <a:endParaRPr lang="zh-CN" altLang="en-US" dirty="0"/>
          </a:p>
        </p:txBody>
      </p:sp>
      <p:pic>
        <p:nvPicPr>
          <p:cNvPr id="2" name="图片 1">
            <a:extLst>
              <a:ext uri="{FF2B5EF4-FFF2-40B4-BE49-F238E27FC236}">
                <a16:creationId xmlns:a16="http://schemas.microsoft.com/office/drawing/2014/main" id="{BEB88A5E-0DF6-87EF-80DB-54795EC1A37F}"/>
              </a:ext>
            </a:extLst>
          </p:cNvPr>
          <p:cNvPicPr>
            <a:picLocks noChangeAspect="1"/>
          </p:cNvPicPr>
          <p:nvPr/>
        </p:nvPicPr>
        <p:blipFill>
          <a:blip r:embed="rId3"/>
          <a:stretch>
            <a:fillRect/>
          </a:stretch>
        </p:blipFill>
        <p:spPr>
          <a:xfrm>
            <a:off x="0" y="1621476"/>
            <a:ext cx="6811748" cy="3528749"/>
          </a:xfrm>
          <a:prstGeom prst="rect">
            <a:avLst/>
          </a:prstGeom>
        </p:spPr>
      </p:pic>
      <p:sp>
        <p:nvSpPr>
          <p:cNvPr id="4" name="文本框 3">
            <a:extLst>
              <a:ext uri="{FF2B5EF4-FFF2-40B4-BE49-F238E27FC236}">
                <a16:creationId xmlns:a16="http://schemas.microsoft.com/office/drawing/2014/main" id="{5FFFE83C-6161-6558-1C62-3739B733205C}"/>
              </a:ext>
            </a:extLst>
          </p:cNvPr>
          <p:cNvSpPr txBox="1"/>
          <p:nvPr/>
        </p:nvSpPr>
        <p:spPr>
          <a:xfrm>
            <a:off x="191386" y="5150225"/>
            <a:ext cx="6465891" cy="830997"/>
          </a:xfrm>
          <a:prstGeom prst="rect">
            <a:avLst/>
          </a:prstGeom>
          <a:noFill/>
        </p:spPr>
        <p:txBody>
          <a:bodyPr wrap="square" rtlCol="0">
            <a:spAutoFit/>
          </a:bodyPr>
          <a:lstStyle/>
          <a:p>
            <a:pPr algn="ctr"/>
            <a:r>
              <a:rPr kumimoji="1" lang="en" altLang="zh-CN" sz="2400" b="1" i="1" dirty="0">
                <a:solidFill>
                  <a:srgbClr val="002060"/>
                </a:solidFill>
              </a:rPr>
              <a:t>﻿</a:t>
            </a:r>
            <a:r>
              <a:rPr kumimoji="1" lang="en" altLang="zh-CN" sz="2400" b="1" i="1" dirty="0">
                <a:solidFill>
                  <a:srgbClr val="002060"/>
                </a:solidFill>
                <a:latin typeface="Times New Roman" panose="02020603050405020304" pitchFamily="18" charset="0"/>
                <a:cs typeface="Times New Roman" panose="02020603050405020304" pitchFamily="18" charset="0"/>
              </a:rPr>
              <a:t>Comparison between 12m Ridgecrest earthquake simulations with (left) and without (right) terrain.</a:t>
            </a:r>
            <a:endParaRPr kumimoji="1" lang="zh-CN" altLang="en-US" sz="2400" b="1" i="1" dirty="0">
              <a:solidFill>
                <a:srgbClr val="002060"/>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455E299F-B646-DA47-7658-8B8742FADEAC}"/>
              </a:ext>
            </a:extLst>
          </p:cNvPr>
          <p:cNvSpPr txBox="1"/>
          <p:nvPr/>
        </p:nvSpPr>
        <p:spPr>
          <a:xfrm>
            <a:off x="6884599" y="1739288"/>
            <a:ext cx="5116015" cy="3908762"/>
          </a:xfrm>
          <a:prstGeom prst="rect">
            <a:avLst/>
          </a:prstGeom>
          <a:noFill/>
        </p:spPr>
        <p:txBody>
          <a:bodyPr wrap="square">
            <a:spAutoFit/>
          </a:bodyPr>
          <a:lstStyle/>
          <a:p>
            <a:pPr marL="285750" indent="-285750" algn="just">
              <a:buSzPct val="62000"/>
              <a:buFont typeface="Wingdings" pitchFamily="2" charset="2"/>
              <a:buChar char="l"/>
            </a:pPr>
            <a:r>
              <a:rPr lang="zh-CN" altLang="en-US" sz="2800" i="1" dirty="0">
                <a:solidFill>
                  <a:srgbClr val="002060"/>
                </a:solidFill>
                <a:latin typeface="Times New Roman" panose="02020603050405020304" pitchFamily="18" charset="0"/>
                <a:cs typeface="Times New Roman" panose="02020603050405020304" pitchFamily="18" charset="0"/>
              </a:rPr>
              <a:t>﻿The</a:t>
            </a:r>
            <a:r>
              <a:rPr lang="en-US" altLang="zh-CN" sz="2800" i="1" dirty="0">
                <a:solidFill>
                  <a:srgbClr val="002060"/>
                </a:solidFill>
                <a:latin typeface="Times New Roman" panose="02020603050405020304" pitchFamily="18" charset="0"/>
                <a:cs typeface="Times New Roman" panose="02020603050405020304" pitchFamily="18" charset="0"/>
              </a:rPr>
              <a:t> </a:t>
            </a:r>
            <a:r>
              <a:rPr lang="zh-CN" altLang="en-US" sz="2800" i="1" dirty="0">
                <a:solidFill>
                  <a:srgbClr val="002060"/>
                </a:solidFill>
                <a:latin typeface="Times New Roman" panose="02020603050405020304" pitchFamily="18" charset="0"/>
                <a:cs typeface="Times New Roman" panose="02020603050405020304" pitchFamily="18" charset="0"/>
              </a:rPr>
              <a:t>maximum frequencies of the two simulations reach </a:t>
            </a:r>
            <a:r>
              <a:rPr lang="zh-CN" altLang="en-US" sz="2800" b="1" i="1" dirty="0">
                <a:solidFill>
                  <a:srgbClr val="002060"/>
                </a:solidFill>
                <a:latin typeface="Times New Roman" panose="02020603050405020304" pitchFamily="18" charset="0"/>
                <a:cs typeface="Times New Roman" panose="02020603050405020304" pitchFamily="18" charset="0"/>
              </a:rPr>
              <a:t>22.6 Hz</a:t>
            </a:r>
            <a:r>
              <a:rPr lang="zh-CN" altLang="en-US" sz="2800" i="1" dirty="0">
                <a:solidFill>
                  <a:srgbClr val="002060"/>
                </a:solidFill>
                <a:latin typeface="Times New Roman" panose="02020603050405020304" pitchFamily="18" charset="0"/>
                <a:cs typeface="Times New Roman" panose="02020603050405020304" pitchFamily="18" charset="0"/>
              </a:rPr>
              <a:t>.</a:t>
            </a:r>
            <a:endParaRPr lang="en-US" altLang="zh-CN" sz="2800" i="1" dirty="0">
              <a:solidFill>
                <a:srgbClr val="002060"/>
              </a:solidFill>
              <a:latin typeface="Times New Roman" panose="02020603050405020304" pitchFamily="18" charset="0"/>
              <a:cs typeface="Times New Roman" panose="02020603050405020304" pitchFamily="18" charset="0"/>
            </a:endParaRPr>
          </a:p>
          <a:p>
            <a:pPr marL="285750" indent="-285750" algn="just">
              <a:buSzPct val="62000"/>
              <a:buFont typeface="Wingdings" pitchFamily="2" charset="2"/>
              <a:buChar char="l"/>
            </a:pPr>
            <a:endParaRPr lang="en-US" altLang="zh-CN" sz="2800" i="1" dirty="0">
              <a:solidFill>
                <a:srgbClr val="002060"/>
              </a:solidFill>
              <a:latin typeface="Times New Roman" panose="02020603050405020304" pitchFamily="18" charset="0"/>
              <a:cs typeface="Times New Roman" panose="02020603050405020304" pitchFamily="18" charset="0"/>
            </a:endParaRPr>
          </a:p>
          <a:p>
            <a:pPr marL="285750" indent="-285750" algn="just">
              <a:buSzPct val="62000"/>
              <a:buFont typeface="Wingdings" pitchFamily="2" charset="2"/>
              <a:buChar char="l"/>
            </a:pPr>
            <a:r>
              <a:rPr lang="en" altLang="zh-CN" sz="2800" i="1" dirty="0">
                <a:solidFill>
                  <a:srgbClr val="002060"/>
                </a:solidFill>
                <a:latin typeface="Times New Roman" panose="02020603050405020304" pitchFamily="18" charset="0"/>
                <a:cs typeface="Times New Roman" panose="02020603050405020304" pitchFamily="18" charset="0"/>
              </a:rPr>
              <a:t>A earthquake simulation with terrain can provide more </a:t>
            </a:r>
            <a:r>
              <a:rPr lang="en" altLang="zh-CN" sz="2800" b="1" i="1" dirty="0">
                <a:solidFill>
                  <a:srgbClr val="002060"/>
                </a:solidFill>
                <a:latin typeface="Times New Roman" panose="02020603050405020304" pitchFamily="18" charset="0"/>
                <a:cs typeface="Times New Roman" panose="02020603050405020304" pitchFamily="18" charset="0"/>
              </a:rPr>
              <a:t>detailed PGV </a:t>
            </a:r>
            <a:r>
              <a:rPr lang="en" altLang="zh-CN" sz="2800" i="1" dirty="0">
                <a:solidFill>
                  <a:srgbClr val="002060"/>
                </a:solidFill>
                <a:latin typeface="Times New Roman" panose="02020603050405020304" pitchFamily="18" charset="0"/>
                <a:cs typeface="Times New Roman" panose="02020603050405020304" pitchFamily="18" charset="0"/>
              </a:rPr>
              <a:t>(Peak Ground Velocity) distribution results.</a:t>
            </a:r>
          </a:p>
          <a:p>
            <a:pPr marL="285750" indent="-285750" algn="just">
              <a:buSzPct val="62000"/>
              <a:buFont typeface="Wingdings" pitchFamily="2" charset="2"/>
              <a:buChar char="l"/>
            </a:pPr>
            <a:endParaRPr lang="en" altLang="zh-CN" sz="2800" i="1" dirty="0">
              <a:solidFill>
                <a:srgbClr val="002060"/>
              </a:solidFill>
              <a:latin typeface="Times New Roman" panose="02020603050405020304" pitchFamily="18" charset="0"/>
              <a:cs typeface="Times New Roman" panose="02020603050405020304" pitchFamily="18" charset="0"/>
            </a:endParaRPr>
          </a:p>
          <a:p>
            <a:pPr algn="just">
              <a:buSzPct val="62000"/>
            </a:pPr>
            <a:endParaRPr lang="en-US" altLang="zh-CN" sz="2400" i="1" dirty="0">
              <a:solidFill>
                <a:srgbClr val="002060"/>
              </a:solidFill>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FBB13D87-9F85-6470-3EC8-9C364C4732EA}"/>
              </a:ext>
            </a:extLst>
          </p:cNvPr>
          <p:cNvSpPr/>
          <p:nvPr/>
        </p:nvSpPr>
        <p:spPr>
          <a:xfrm>
            <a:off x="590434" y="1840523"/>
            <a:ext cx="1399742" cy="2182863"/>
          </a:xfrm>
          <a:prstGeom prst="rect">
            <a:avLst/>
          </a:prstGeom>
          <a:solidFill>
            <a:schemeClr val="accent1">
              <a:alpha val="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20BAD9FB-3288-730A-61F8-3DF42473B786}"/>
              </a:ext>
            </a:extLst>
          </p:cNvPr>
          <p:cNvSpPr txBox="1"/>
          <p:nvPr/>
        </p:nvSpPr>
        <p:spPr>
          <a:xfrm>
            <a:off x="594033" y="973919"/>
            <a:ext cx="2082814" cy="523220"/>
          </a:xfrm>
          <a:prstGeom prst="rect">
            <a:avLst/>
          </a:prstGeom>
          <a:noFill/>
        </p:spPr>
        <p:txBody>
          <a:bodyPr wrap="none" rtlCol="0">
            <a:spAutoFit/>
          </a:bodyPr>
          <a:lstStyle/>
          <a:p>
            <a:r>
              <a:rPr kumimoji="1" lang="en-US" altLang="zh-CN" sz="2800" b="1" i="1" dirty="0">
                <a:solidFill>
                  <a:srgbClr val="002060"/>
                </a:solidFill>
                <a:latin typeface="Times New Roman" panose="02020603050405020304" pitchFamily="18" charset="0"/>
                <a:cs typeface="Times New Roman" panose="02020603050405020304" pitchFamily="18" charset="0"/>
              </a:rPr>
              <a:t>With Terrain</a:t>
            </a:r>
            <a:endParaRPr kumimoji="1" lang="zh-CN" altLang="en-US" sz="2800" b="1" i="1" dirty="0">
              <a:solidFill>
                <a:srgbClr val="00206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65E3025D-E530-7C29-2A66-38FD9C27BFA8}"/>
              </a:ext>
            </a:extLst>
          </p:cNvPr>
          <p:cNvSpPr txBox="1"/>
          <p:nvPr/>
        </p:nvSpPr>
        <p:spPr>
          <a:xfrm>
            <a:off x="4095165" y="944292"/>
            <a:ext cx="2562112" cy="523220"/>
          </a:xfrm>
          <a:prstGeom prst="rect">
            <a:avLst/>
          </a:prstGeom>
          <a:noFill/>
        </p:spPr>
        <p:txBody>
          <a:bodyPr wrap="none" rtlCol="0">
            <a:spAutoFit/>
          </a:bodyPr>
          <a:lstStyle/>
          <a:p>
            <a:r>
              <a:rPr kumimoji="1" lang="en-US" altLang="zh-CN" sz="2800" b="1" i="1" dirty="0">
                <a:solidFill>
                  <a:srgbClr val="002060"/>
                </a:solidFill>
                <a:latin typeface="Times New Roman" panose="02020603050405020304" pitchFamily="18" charset="0"/>
                <a:cs typeface="Times New Roman" panose="02020603050405020304" pitchFamily="18" charset="0"/>
              </a:rPr>
              <a:t>Without Terrain</a:t>
            </a:r>
            <a:endParaRPr kumimoji="1" lang="zh-CN" altLang="en-US" sz="2800" b="1" i="1" dirty="0">
              <a:solidFill>
                <a:srgbClr val="002060"/>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812CD960-7707-054D-23D6-8305BE5312CD}"/>
              </a:ext>
            </a:extLst>
          </p:cNvPr>
          <p:cNvSpPr/>
          <p:nvPr/>
        </p:nvSpPr>
        <p:spPr>
          <a:xfrm>
            <a:off x="3944565" y="1840523"/>
            <a:ext cx="1399742" cy="2182863"/>
          </a:xfrm>
          <a:prstGeom prst="rect">
            <a:avLst/>
          </a:prstGeom>
          <a:solidFill>
            <a:schemeClr val="accent1">
              <a:alpha val="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b="1" dirty="0"/>
          </a:p>
        </p:txBody>
      </p:sp>
      <p:sp>
        <p:nvSpPr>
          <p:cNvPr id="13" name="下箭头 12">
            <a:extLst>
              <a:ext uri="{FF2B5EF4-FFF2-40B4-BE49-F238E27FC236}">
                <a16:creationId xmlns:a16="http://schemas.microsoft.com/office/drawing/2014/main" id="{E02BB0FD-10FF-1A43-FB3D-EF638D8EE766}"/>
              </a:ext>
            </a:extLst>
          </p:cNvPr>
          <p:cNvSpPr/>
          <p:nvPr/>
        </p:nvSpPr>
        <p:spPr>
          <a:xfrm>
            <a:off x="1290305" y="1532545"/>
            <a:ext cx="151633" cy="413486"/>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下箭头 13">
            <a:extLst>
              <a:ext uri="{FF2B5EF4-FFF2-40B4-BE49-F238E27FC236}">
                <a16:creationId xmlns:a16="http://schemas.microsoft.com/office/drawing/2014/main" id="{7936C148-9E18-14F5-90E6-EBFDB3DD6E04}"/>
              </a:ext>
            </a:extLst>
          </p:cNvPr>
          <p:cNvSpPr/>
          <p:nvPr/>
        </p:nvSpPr>
        <p:spPr>
          <a:xfrm>
            <a:off x="4670394" y="1504723"/>
            <a:ext cx="151633" cy="413486"/>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7">
            <a:extLst>
              <a:ext uri="{FF2B5EF4-FFF2-40B4-BE49-F238E27FC236}">
                <a16:creationId xmlns:a16="http://schemas.microsoft.com/office/drawing/2014/main" id="{BB22AD01-65F4-2341-9853-DED86B580555}"/>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Ridgecrest Earthquake</a:t>
            </a:r>
          </a:p>
        </p:txBody>
      </p:sp>
    </p:spTree>
    <p:extLst>
      <p:ext uri="{BB962C8B-B14F-4D97-AF65-F5344CB8AC3E}">
        <p14:creationId xmlns:p14="http://schemas.microsoft.com/office/powerpoint/2010/main" val="334649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solidFill>
                  <a:srgbClr val="002060"/>
                </a:solidFill>
              </a:rPr>
              <a:t>42</a:t>
            </a:fld>
            <a:endParaRPr lang="zh-CN" altLang="en-US">
              <a:solidFill>
                <a:srgbClr val="002060"/>
              </a:solidFill>
            </a:endParaRPr>
          </a:p>
        </p:txBody>
      </p:sp>
      <p:pic>
        <p:nvPicPr>
          <p:cNvPr id="2" name="图片 1">
            <a:extLst>
              <a:ext uri="{FF2B5EF4-FFF2-40B4-BE49-F238E27FC236}">
                <a16:creationId xmlns:a16="http://schemas.microsoft.com/office/drawing/2014/main" id="{DFEE1E65-044A-0EF3-238B-BA9DC351434F}"/>
              </a:ext>
            </a:extLst>
          </p:cNvPr>
          <p:cNvPicPr>
            <a:picLocks noChangeAspect="1"/>
          </p:cNvPicPr>
          <p:nvPr/>
        </p:nvPicPr>
        <p:blipFill>
          <a:blip r:embed="rId3"/>
          <a:stretch>
            <a:fillRect/>
          </a:stretch>
        </p:blipFill>
        <p:spPr>
          <a:xfrm>
            <a:off x="622052" y="1529573"/>
            <a:ext cx="3225609" cy="1767510"/>
          </a:xfrm>
          <a:prstGeom prst="rect">
            <a:avLst/>
          </a:prstGeom>
        </p:spPr>
      </p:pic>
      <p:sp>
        <p:nvSpPr>
          <p:cNvPr id="5" name="文本框 4">
            <a:extLst>
              <a:ext uri="{FF2B5EF4-FFF2-40B4-BE49-F238E27FC236}">
                <a16:creationId xmlns:a16="http://schemas.microsoft.com/office/drawing/2014/main" id="{67001E8B-2E4A-9802-1445-81E43590CE01}"/>
              </a:ext>
            </a:extLst>
          </p:cNvPr>
          <p:cNvSpPr txBox="1"/>
          <p:nvPr/>
        </p:nvSpPr>
        <p:spPr>
          <a:xfrm>
            <a:off x="432971" y="3237752"/>
            <a:ext cx="3734124" cy="646331"/>
          </a:xfrm>
          <a:prstGeom prst="rect">
            <a:avLst/>
          </a:prstGeom>
          <a:noFill/>
        </p:spPr>
        <p:txBody>
          <a:bodyPr wrap="square">
            <a:spAutoFit/>
          </a:bodyPr>
          <a:lstStyle/>
          <a:p>
            <a:pPr algn="ctr"/>
            <a:r>
              <a:rPr lang="zh-CN" altLang="en-US" i="1" dirty="0">
                <a:solidFill>
                  <a:srgbClr val="002060"/>
                </a:solidFill>
                <a:latin typeface="Times New Roman" panose="02020603050405020304" pitchFamily="18" charset="0"/>
                <a:cs typeface="Times New Roman" panose="02020603050405020304" pitchFamily="18" charset="0"/>
              </a:rPr>
              <a:t>﻿The crossing multi-faults of the 2023 Turkey earthquakes.</a:t>
            </a:r>
          </a:p>
        </p:txBody>
      </p:sp>
      <p:pic>
        <p:nvPicPr>
          <p:cNvPr id="4" name="图片 3">
            <a:extLst>
              <a:ext uri="{FF2B5EF4-FFF2-40B4-BE49-F238E27FC236}">
                <a16:creationId xmlns:a16="http://schemas.microsoft.com/office/drawing/2014/main" id="{92E29925-5C63-1792-427A-49B470FE4315}"/>
              </a:ext>
            </a:extLst>
          </p:cNvPr>
          <p:cNvPicPr>
            <a:picLocks noChangeAspect="1"/>
          </p:cNvPicPr>
          <p:nvPr/>
        </p:nvPicPr>
        <p:blipFill>
          <a:blip r:embed="rId4"/>
          <a:stretch>
            <a:fillRect/>
          </a:stretch>
        </p:blipFill>
        <p:spPr>
          <a:xfrm>
            <a:off x="432969" y="3956376"/>
            <a:ext cx="3603773" cy="2097771"/>
          </a:xfrm>
          <a:prstGeom prst="rect">
            <a:avLst/>
          </a:prstGeom>
        </p:spPr>
      </p:pic>
      <p:pic>
        <p:nvPicPr>
          <p:cNvPr id="6" name="图片 5">
            <a:extLst>
              <a:ext uri="{FF2B5EF4-FFF2-40B4-BE49-F238E27FC236}">
                <a16:creationId xmlns:a16="http://schemas.microsoft.com/office/drawing/2014/main" id="{4E60FB6E-B171-8542-DF86-F75CB17CF2BA}"/>
              </a:ext>
            </a:extLst>
          </p:cNvPr>
          <p:cNvPicPr>
            <a:picLocks noChangeAspect="1"/>
          </p:cNvPicPr>
          <p:nvPr/>
        </p:nvPicPr>
        <p:blipFill>
          <a:blip r:embed="rId5"/>
          <a:stretch>
            <a:fillRect/>
          </a:stretch>
        </p:blipFill>
        <p:spPr>
          <a:xfrm>
            <a:off x="4483195" y="1589137"/>
            <a:ext cx="3225609" cy="3757929"/>
          </a:xfrm>
          <a:prstGeom prst="rect">
            <a:avLst/>
          </a:prstGeom>
        </p:spPr>
      </p:pic>
      <p:sp>
        <p:nvSpPr>
          <p:cNvPr id="7" name="文本框 6">
            <a:extLst>
              <a:ext uri="{FF2B5EF4-FFF2-40B4-BE49-F238E27FC236}">
                <a16:creationId xmlns:a16="http://schemas.microsoft.com/office/drawing/2014/main" id="{1E0FD02F-5D5E-69CD-E307-506D98E39A24}"/>
              </a:ext>
            </a:extLst>
          </p:cNvPr>
          <p:cNvSpPr txBox="1"/>
          <p:nvPr/>
        </p:nvSpPr>
        <p:spPr>
          <a:xfrm>
            <a:off x="8064153" y="775778"/>
            <a:ext cx="4070661" cy="5509200"/>
          </a:xfrm>
          <a:prstGeom prst="rect">
            <a:avLst/>
          </a:prstGeom>
          <a:noFill/>
        </p:spPr>
        <p:txBody>
          <a:bodyPr wrap="square">
            <a:spAutoFit/>
          </a:bodyPr>
          <a:lstStyle/>
          <a:p>
            <a:pPr marL="285750" indent="-285750">
              <a:buSzPct val="62000"/>
              <a:buFont typeface="Wingdings" pitchFamily="2" charset="2"/>
              <a:buChar char="l"/>
            </a:pPr>
            <a:r>
              <a:rPr lang="zh-CN" altLang="en-US" sz="3200" i="1" dirty="0">
                <a:solidFill>
                  <a:srgbClr val="002060"/>
                </a:solidFill>
                <a:latin typeface="Times New Roman" panose="02020603050405020304" pitchFamily="18" charset="0"/>
                <a:cs typeface="Times New Roman" panose="02020603050405020304" pitchFamily="18" charset="0"/>
              </a:rPr>
              <a:t>﻿</a:t>
            </a:r>
            <a:r>
              <a:rPr lang="en" altLang="zh-CN" sz="3200" i="1" dirty="0">
                <a:solidFill>
                  <a:srgbClr val="002060"/>
                </a:solidFill>
                <a:latin typeface="Times New Roman" panose="02020603050405020304" pitchFamily="18" charset="0"/>
                <a:cs typeface="Times New Roman" panose="02020603050405020304" pitchFamily="18" charset="0"/>
              </a:rPr>
              <a:t>Accurately simulated two earthquakes in Turkey in 2023.</a:t>
            </a:r>
            <a:endParaRPr lang="en-US" altLang="zh-CN" sz="3200" i="1" dirty="0">
              <a:solidFill>
                <a:srgbClr val="002060"/>
              </a:solidFill>
              <a:latin typeface="Times New Roman" panose="02020603050405020304" pitchFamily="18" charset="0"/>
              <a:cs typeface="Times New Roman" panose="02020603050405020304" pitchFamily="18" charset="0"/>
            </a:endParaRPr>
          </a:p>
          <a:p>
            <a:pPr marL="285750" indent="-285750">
              <a:buSzPct val="62000"/>
              <a:buFont typeface="Wingdings" pitchFamily="2" charset="2"/>
              <a:buChar char="l"/>
            </a:pPr>
            <a:r>
              <a:rPr lang="en-US" altLang="zh-CN" sz="3200" i="1" dirty="0">
                <a:solidFill>
                  <a:srgbClr val="002060"/>
                </a:solidFill>
                <a:latin typeface="Times New Roman" panose="02020603050405020304" pitchFamily="18" charset="0"/>
                <a:cs typeface="Times New Roman" panose="02020603050405020304" pitchFamily="18" charset="0"/>
              </a:rPr>
              <a:t>Calculated the precise hazard distribution.</a:t>
            </a:r>
          </a:p>
          <a:p>
            <a:pPr marL="285750" indent="-285750">
              <a:buSzPct val="62000"/>
              <a:buFont typeface="Wingdings" pitchFamily="2" charset="2"/>
              <a:buChar char="l"/>
            </a:pPr>
            <a:r>
              <a:rPr lang="en" altLang="zh-CN" sz="3200" i="1" dirty="0">
                <a:solidFill>
                  <a:srgbClr val="002060"/>
                </a:solidFill>
                <a:latin typeface="Times New Roman" panose="02020603050405020304" pitchFamily="18" charset="0"/>
                <a:cs typeface="Times New Roman" panose="02020603050405020304" pitchFamily="18" charset="0"/>
              </a:rPr>
              <a:t>These results can guide urgent earthquake rescue and future hazard prevention.</a:t>
            </a:r>
            <a:endParaRPr lang="zh-CN" altLang="en-US" sz="3200" i="1" dirty="0">
              <a:solidFill>
                <a:srgbClr val="002060"/>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ACE274A6-38DD-8D93-13D3-0B3C56111231}"/>
              </a:ext>
            </a:extLst>
          </p:cNvPr>
          <p:cNvSpPr txBox="1"/>
          <p:nvPr/>
        </p:nvSpPr>
        <p:spPr>
          <a:xfrm>
            <a:off x="401753" y="6054147"/>
            <a:ext cx="1907694" cy="461665"/>
          </a:xfrm>
          <a:prstGeom prst="rect">
            <a:avLst/>
          </a:prstGeom>
          <a:noFill/>
        </p:spPr>
        <p:txBody>
          <a:bodyPr wrap="square" rtlCol="0">
            <a:spAutoFit/>
          </a:bodyPr>
          <a:lstStyle/>
          <a:p>
            <a:r>
              <a:rPr kumimoji="1" lang="en-US" altLang="zh-CN" sz="1200" i="1" dirty="0">
                <a:solidFill>
                  <a:srgbClr val="002060"/>
                </a:solidFill>
                <a:latin typeface="Times New Roman" panose="02020603050405020304" pitchFamily="18" charset="0"/>
                <a:cs typeface="Times New Roman" panose="02020603050405020304" pitchFamily="18" charset="0"/>
              </a:rPr>
              <a:t>(</a:t>
            </a:r>
            <a:r>
              <a:rPr kumimoji="1" lang="en-US" altLang="zh-CN" sz="1200" i="1" dirty="0" err="1">
                <a:solidFill>
                  <a:srgbClr val="002060"/>
                </a:solidFill>
                <a:latin typeface="Times New Roman" panose="02020603050405020304" pitchFamily="18" charset="0"/>
                <a:cs typeface="Times New Roman" panose="02020603050405020304" pitchFamily="18" charset="0"/>
              </a:rPr>
              <a:t>i</a:t>
            </a:r>
            <a:r>
              <a:rPr kumimoji="1" lang="en-US" altLang="zh-CN" sz="1200" i="1" dirty="0">
                <a:solidFill>
                  <a:srgbClr val="002060"/>
                </a:solidFill>
                <a:latin typeface="Times New Roman" panose="02020603050405020304" pitchFamily="18" charset="0"/>
                <a:cs typeface="Times New Roman" panose="02020603050405020304" pitchFamily="18" charset="0"/>
              </a:rPr>
              <a:t>) ﻿Wave snapshot of the Turkey 𝑀𝑤 7.8 earthquake.</a:t>
            </a:r>
            <a:endParaRPr kumimoji="1" lang="zh-CN" altLang="en-US" sz="1200" i="1" dirty="0">
              <a:solidFill>
                <a:srgbClr val="002060"/>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14E81064-C8C2-50E7-6E19-EA8F327F135F}"/>
              </a:ext>
            </a:extLst>
          </p:cNvPr>
          <p:cNvSpPr txBox="1"/>
          <p:nvPr/>
        </p:nvSpPr>
        <p:spPr>
          <a:xfrm>
            <a:off x="2261754" y="6054146"/>
            <a:ext cx="2032045" cy="461665"/>
          </a:xfrm>
          <a:prstGeom prst="rect">
            <a:avLst/>
          </a:prstGeom>
          <a:noFill/>
        </p:spPr>
        <p:txBody>
          <a:bodyPr wrap="square" rtlCol="0">
            <a:spAutoFit/>
          </a:bodyPr>
          <a:lstStyle/>
          <a:p>
            <a:r>
              <a:rPr kumimoji="1" lang="en-US" altLang="zh-CN" sz="1200" i="1" dirty="0">
                <a:solidFill>
                  <a:srgbClr val="002060"/>
                </a:solidFill>
                <a:latin typeface="Times New Roman" panose="02020603050405020304" pitchFamily="18" charset="0"/>
                <a:cs typeface="Times New Roman" panose="02020603050405020304" pitchFamily="18" charset="0"/>
              </a:rPr>
              <a:t>(ii) ﻿Wave snapshot of the Turkey 𝑀𝑤 7.6 earthquake.</a:t>
            </a:r>
            <a:endParaRPr kumimoji="1" lang="zh-CN" altLang="en-US" sz="1200" i="1" dirty="0">
              <a:solidFill>
                <a:srgbClr val="002060"/>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271F4F69-66C9-418D-9251-112779D5F33D}"/>
              </a:ext>
            </a:extLst>
          </p:cNvPr>
          <p:cNvSpPr txBox="1"/>
          <p:nvPr/>
        </p:nvSpPr>
        <p:spPr>
          <a:xfrm>
            <a:off x="4699992" y="5539289"/>
            <a:ext cx="3721721" cy="646331"/>
          </a:xfrm>
          <a:prstGeom prst="rect">
            <a:avLst/>
          </a:prstGeom>
          <a:noFill/>
        </p:spPr>
        <p:txBody>
          <a:bodyPr wrap="square">
            <a:spAutoFit/>
          </a:bodyPr>
          <a:lstStyle/>
          <a:p>
            <a:r>
              <a:rPr lang="zh-CN" altLang="en-US" i="1" dirty="0">
                <a:solidFill>
                  <a:srgbClr val="002060"/>
                </a:solidFill>
                <a:latin typeface="Times New Roman" panose="02020603050405020304" pitchFamily="18" charset="0"/>
                <a:cs typeface="Times New Roman" panose="02020603050405020304" pitchFamily="18" charset="0"/>
              </a:rPr>
              <a:t>﻿The PGV distributions of the Turkey 𝑀𝑤</a:t>
            </a:r>
            <a:r>
              <a:rPr lang="en-US" altLang="zh-CN" i="1" dirty="0">
                <a:solidFill>
                  <a:srgbClr val="002060"/>
                </a:solidFill>
                <a:latin typeface="Times New Roman" panose="02020603050405020304" pitchFamily="18" charset="0"/>
                <a:cs typeface="Times New Roman" panose="02020603050405020304" pitchFamily="18" charset="0"/>
              </a:rPr>
              <a:t> </a:t>
            </a:r>
            <a:r>
              <a:rPr lang="zh-CN" altLang="en-US" i="1" dirty="0">
                <a:solidFill>
                  <a:srgbClr val="002060"/>
                </a:solidFill>
                <a:latin typeface="Times New Roman" panose="02020603050405020304" pitchFamily="18" charset="0"/>
                <a:cs typeface="Times New Roman" panose="02020603050405020304" pitchFamily="18" charset="0"/>
              </a:rPr>
              <a:t>7.8 and 𝑀𝑤 7.6 earthquake</a:t>
            </a:r>
            <a:r>
              <a:rPr lang="en-US" altLang="zh-CN" i="1" dirty="0">
                <a:solidFill>
                  <a:srgbClr val="002060"/>
                </a:solidFill>
                <a:latin typeface="Times New Roman" panose="02020603050405020304" pitchFamily="18" charset="0"/>
                <a:cs typeface="Times New Roman" panose="02020603050405020304" pitchFamily="18" charset="0"/>
              </a:rPr>
              <a:t>.</a:t>
            </a:r>
            <a:endParaRPr lang="zh-CN" altLang="en-US" i="1" dirty="0">
              <a:solidFill>
                <a:srgbClr val="002060"/>
              </a:solidFill>
              <a:latin typeface="Times New Roman" panose="02020603050405020304" pitchFamily="18" charset="0"/>
              <a:cs typeface="Times New Roman" panose="02020603050405020304" pitchFamily="18" charset="0"/>
            </a:endParaRPr>
          </a:p>
        </p:txBody>
      </p:sp>
      <p:sp>
        <p:nvSpPr>
          <p:cNvPr id="13" name="文本框 7">
            <a:extLst>
              <a:ext uri="{FF2B5EF4-FFF2-40B4-BE49-F238E27FC236}">
                <a16:creationId xmlns:a16="http://schemas.microsoft.com/office/drawing/2014/main" id="{C89284A5-9B82-B847-9DEE-D7992342C00F}"/>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Turkey Earthquake</a:t>
            </a:r>
          </a:p>
        </p:txBody>
      </p:sp>
    </p:spTree>
    <p:extLst>
      <p:ext uri="{BB962C8B-B14F-4D97-AF65-F5344CB8AC3E}">
        <p14:creationId xmlns:p14="http://schemas.microsoft.com/office/powerpoint/2010/main" val="115329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solidFill>
                  <a:srgbClr val="002060"/>
                </a:solidFill>
              </a:rPr>
              <a:t>43</a:t>
            </a:fld>
            <a:endParaRPr lang="zh-CN" altLang="en-US">
              <a:solidFill>
                <a:srgbClr val="002060"/>
              </a:solidFill>
            </a:endParaRPr>
          </a:p>
        </p:txBody>
      </p:sp>
      <p:sp>
        <p:nvSpPr>
          <p:cNvPr id="13" name="文本框 7">
            <a:extLst>
              <a:ext uri="{FF2B5EF4-FFF2-40B4-BE49-F238E27FC236}">
                <a16:creationId xmlns:a16="http://schemas.microsoft.com/office/drawing/2014/main" id="{C89284A5-9B82-B847-9DEE-D7992342C00F}"/>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Wenchuan</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Earthquake</a:t>
            </a:r>
          </a:p>
        </p:txBody>
      </p:sp>
      <p:pic>
        <p:nvPicPr>
          <p:cNvPr id="14" name="图片 13">
            <a:extLst>
              <a:ext uri="{FF2B5EF4-FFF2-40B4-BE49-F238E27FC236}">
                <a16:creationId xmlns:a16="http://schemas.microsoft.com/office/drawing/2014/main" id="{3F6C900E-212B-6244-A550-4564A9B31375}"/>
              </a:ext>
            </a:extLst>
          </p:cNvPr>
          <p:cNvPicPr>
            <a:picLocks noChangeAspect="1"/>
          </p:cNvPicPr>
          <p:nvPr/>
        </p:nvPicPr>
        <p:blipFill>
          <a:blip r:embed="rId3"/>
          <a:stretch>
            <a:fillRect/>
          </a:stretch>
        </p:blipFill>
        <p:spPr>
          <a:xfrm>
            <a:off x="0" y="1991567"/>
            <a:ext cx="9568139" cy="5045269"/>
          </a:xfrm>
          <a:prstGeom prst="rect">
            <a:avLst/>
          </a:prstGeom>
        </p:spPr>
      </p:pic>
      <p:sp>
        <p:nvSpPr>
          <p:cNvPr id="8" name="TextBox 7">
            <a:extLst>
              <a:ext uri="{FF2B5EF4-FFF2-40B4-BE49-F238E27FC236}">
                <a16:creationId xmlns:a16="http://schemas.microsoft.com/office/drawing/2014/main" id="{016B15A4-5990-E346-9D28-10DAAB1476F0}"/>
              </a:ext>
            </a:extLst>
          </p:cNvPr>
          <p:cNvSpPr txBox="1"/>
          <p:nvPr/>
        </p:nvSpPr>
        <p:spPr>
          <a:xfrm>
            <a:off x="429350" y="969174"/>
            <a:ext cx="5269701" cy="1754326"/>
          </a:xfrm>
          <a:prstGeom prst="rect">
            <a:avLst/>
          </a:prstGeom>
          <a:noFill/>
        </p:spPr>
        <p:txBody>
          <a:bodyPr wrap="square" rtlCol="0">
            <a:spAutoFit/>
          </a:bodyPr>
          <a:lstStyle/>
          <a:p>
            <a:r>
              <a:rPr kumimoji="1" lang="zh-CN" altLang="en-US" sz="28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28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2008</a:t>
            </a:r>
            <a:r>
              <a:rPr kumimoji="1" lang="zh-CN" altLang="en-US" sz="28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28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Wenchuan</a:t>
            </a:r>
            <a:r>
              <a:rPr kumimoji="1" lang="zh-CN" altLang="en-US" sz="28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28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Earthquake</a:t>
            </a:r>
          </a:p>
          <a:p>
            <a:pPr lvl="1"/>
            <a:r>
              <a:rPr kumimoji="1" lang="en-US" altLang="zh-CN"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315KM</a:t>
            </a:r>
            <a:r>
              <a:rPr kumimoji="1" lang="zh-CN" altLang="en-US"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a:t>
            </a:r>
            <a:r>
              <a:rPr kumimoji="1" lang="en-US" altLang="zh-CN"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300KM</a:t>
            </a:r>
            <a:r>
              <a:rPr kumimoji="1" lang="zh-CN" altLang="en-US"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a:t>
            </a:r>
            <a:r>
              <a:rPr kumimoji="1" lang="en-US" altLang="zh-CN"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60KM</a:t>
            </a:r>
            <a:r>
              <a:rPr kumimoji="1" lang="zh-CN" altLang="en-US"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endParaRPr kumimoji="1" lang="en-US" altLang="zh-CN"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endParaRPr>
          </a:p>
          <a:p>
            <a:pPr lvl="1"/>
            <a:r>
              <a:rPr kumimoji="1" lang="en-US" altLang="zh-CN"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10,500</a:t>
            </a:r>
            <a:r>
              <a:rPr kumimoji="1" lang="zh-CN" altLang="en-US"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a:t>
            </a:r>
            <a:r>
              <a:rPr kumimoji="1" lang="en-US" altLang="zh-CN"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10,000</a:t>
            </a:r>
            <a:r>
              <a:rPr kumimoji="1" lang="zh-CN" altLang="en-US"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a:t>
            </a:r>
            <a:r>
              <a:rPr kumimoji="1" lang="en-US" altLang="zh-CN"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2,000,</a:t>
            </a:r>
            <a:r>
              <a:rPr kumimoji="1" lang="zh-CN" altLang="en-US"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30</a:t>
            </a:r>
            <a:r>
              <a:rPr kumimoji="1" lang="zh-CN" altLang="en-US"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meter,</a:t>
            </a:r>
            <a:r>
              <a:rPr kumimoji="1" lang="zh-CN" altLang="en-US"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7.9Hz</a:t>
            </a:r>
            <a:endParaRPr kumimoji="1" lang="zh-CN" altLang="en-US"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endParaRPr>
          </a:p>
          <a:p>
            <a:pPr marL="145326" lvl="1" indent="0">
              <a:buNone/>
            </a:pPr>
            <a:endParaRPr lang="en-CN" sz="2000" i="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endParaRPr>
          </a:p>
          <a:p>
            <a:endParaRPr lang="en-CN" sz="20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5363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D8A0-9634-814C-B34F-8B3891FE83E7}"/>
              </a:ext>
            </a:extLst>
          </p:cNvPr>
          <p:cNvSpPr>
            <a:spLocks noGrp="1"/>
          </p:cNvSpPr>
          <p:nvPr>
            <p:ph type="title"/>
          </p:nvPr>
        </p:nvSpPr>
        <p:spPr>
          <a:xfrm>
            <a:off x="838200" y="298434"/>
            <a:ext cx="10515600" cy="796410"/>
          </a:xfrm>
        </p:spPr>
        <p:txBody>
          <a:bodyPr/>
          <a:lstStyle/>
          <a:p>
            <a:r>
              <a:rPr lang="en-US" altLang="zh-CN" dirty="0">
                <a:solidFill>
                  <a:srgbClr val="0070C0"/>
                </a:solidFill>
              </a:rPr>
              <a:t>Outline</a:t>
            </a:r>
            <a:endParaRPr lang="en-CN" dirty="0">
              <a:solidFill>
                <a:srgbClr val="0070C0"/>
              </a:solidFill>
            </a:endParaRPr>
          </a:p>
        </p:txBody>
      </p:sp>
      <p:graphicFrame>
        <p:nvGraphicFramePr>
          <p:cNvPr id="4" name="Diagram 3">
            <a:extLst>
              <a:ext uri="{FF2B5EF4-FFF2-40B4-BE49-F238E27FC236}">
                <a16:creationId xmlns:a16="http://schemas.microsoft.com/office/drawing/2014/main" id="{2FB5BFB4-BDEE-F949-80E3-6ED8C14FCB96}"/>
              </a:ext>
            </a:extLst>
          </p:cNvPr>
          <p:cNvGraphicFramePr/>
          <p:nvPr>
            <p:extLst>
              <p:ext uri="{D42A27DB-BD31-4B8C-83A1-F6EECF244321}">
                <p14:modId xmlns:p14="http://schemas.microsoft.com/office/powerpoint/2010/main" val="1672282175"/>
              </p:ext>
            </p:extLst>
          </p:nvPr>
        </p:nvGraphicFramePr>
        <p:xfrm>
          <a:off x="2032000" y="88325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4218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45</a:t>
            </a:fld>
            <a:endParaRPr lang="zh-CN" altLang="en-US" dirty="0"/>
          </a:p>
        </p:txBody>
      </p:sp>
      <p:sp>
        <p:nvSpPr>
          <p:cNvPr id="4" name="文本框 3">
            <a:extLst>
              <a:ext uri="{FF2B5EF4-FFF2-40B4-BE49-F238E27FC236}">
                <a16:creationId xmlns:a16="http://schemas.microsoft.com/office/drawing/2014/main" id="{D738DB12-1179-7D18-B8C5-D2D0199E7A72}"/>
              </a:ext>
            </a:extLst>
          </p:cNvPr>
          <p:cNvSpPr txBox="1"/>
          <p:nvPr/>
        </p:nvSpPr>
        <p:spPr>
          <a:xfrm>
            <a:off x="148856" y="1400061"/>
            <a:ext cx="10547498" cy="3970318"/>
          </a:xfrm>
          <a:prstGeom prst="rect">
            <a:avLst/>
          </a:prstGeom>
          <a:noFill/>
        </p:spPr>
        <p:txBody>
          <a:bodyPr wrap="square">
            <a:spAutoFit/>
          </a:bodyPr>
          <a:lstStyle/>
          <a:p>
            <a:pPr marL="285750" indent="-285750" algn="just">
              <a:buSzPct val="62000"/>
              <a:buFont typeface="Wingdings" pitchFamily="2" charset="2"/>
              <a:buChar char="l"/>
            </a:pPr>
            <a:r>
              <a:rPr lang="zh-CN" altLang="en-US" sz="2400" i="1" dirty="0">
                <a:solidFill>
                  <a:srgbClr val="002060"/>
                </a:solidFill>
              </a:rPr>
              <a:t>﻿</a:t>
            </a:r>
            <a:r>
              <a:rPr lang="zh-CN" altLang="en-US" sz="2800" i="1" dirty="0">
                <a:solidFill>
                  <a:srgbClr val="002060"/>
                </a:solidFill>
                <a:latin typeface="Times New Roman" panose="02020603050405020304" pitchFamily="18" charset="0"/>
                <a:cs typeface="Times New Roman" panose="02020603050405020304" pitchFamily="18" charset="0"/>
              </a:rPr>
              <a:t>This work adopts a novel earthquake algorithm </a:t>
            </a:r>
            <a:r>
              <a:rPr lang="en" altLang="zh-CN" sz="2800" i="1" dirty="0">
                <a:solidFill>
                  <a:srgbClr val="002060"/>
                </a:solidFill>
                <a:latin typeface="Times New Roman" panose="02020603050405020304" pitchFamily="18" charset="0"/>
                <a:cs typeface="Times New Roman" panose="02020603050405020304" pitchFamily="18" charset="0"/>
              </a:rPr>
              <a:t>allowing for </a:t>
            </a:r>
            <a:r>
              <a:rPr lang="en" altLang="zh-CN" sz="2800" b="1" i="1" dirty="0">
                <a:solidFill>
                  <a:srgbClr val="7030A0"/>
                </a:solidFill>
                <a:latin typeface="Times New Roman" panose="02020603050405020304" pitchFamily="18" charset="0"/>
                <a:cs typeface="Times New Roman" panose="02020603050405020304" pitchFamily="18" charset="0"/>
              </a:rPr>
              <a:t>more precise and realistic terrain</a:t>
            </a:r>
            <a:r>
              <a:rPr lang="zh-CN" altLang="en-US" sz="2800" b="1" i="1" dirty="0">
                <a:solidFill>
                  <a:srgbClr val="7030A0"/>
                </a:solidFill>
                <a:latin typeface="Times New Roman" panose="02020603050405020304" pitchFamily="18" charset="0"/>
                <a:cs typeface="Times New Roman" panose="02020603050405020304" pitchFamily="18" charset="0"/>
              </a:rPr>
              <a:t> descriptions</a:t>
            </a:r>
            <a:r>
              <a:rPr lang="zh-CN" altLang="en-US" sz="2800" b="1" i="1" dirty="0">
                <a:solidFill>
                  <a:srgbClr val="002060"/>
                </a:solidFill>
                <a:latin typeface="Times New Roman" panose="02020603050405020304" pitchFamily="18" charset="0"/>
                <a:cs typeface="Times New Roman" panose="02020603050405020304" pitchFamily="18" charset="0"/>
              </a:rPr>
              <a:t> </a:t>
            </a:r>
            <a:r>
              <a:rPr lang="zh-CN" altLang="en-US" sz="2800" i="1" dirty="0">
                <a:solidFill>
                  <a:srgbClr val="002060"/>
                </a:solidFill>
                <a:latin typeface="Times New Roman" panose="02020603050405020304" pitchFamily="18" charset="0"/>
                <a:cs typeface="Times New Roman" panose="02020603050405020304" pitchFamily="18" charset="0"/>
              </a:rPr>
              <a:t>in earthquake simulation.</a:t>
            </a:r>
            <a:endParaRPr lang="en-US" altLang="zh-CN" sz="2800" i="1" dirty="0">
              <a:solidFill>
                <a:srgbClr val="002060"/>
              </a:solidFill>
              <a:latin typeface="Times New Roman" panose="02020603050405020304" pitchFamily="18" charset="0"/>
              <a:cs typeface="Times New Roman" panose="02020603050405020304" pitchFamily="18" charset="0"/>
            </a:endParaRPr>
          </a:p>
          <a:p>
            <a:pPr marL="285750" indent="-285750" algn="just">
              <a:buSzPct val="62000"/>
              <a:buFont typeface="Wingdings" pitchFamily="2" charset="2"/>
              <a:buChar char="l"/>
            </a:pPr>
            <a:r>
              <a:rPr lang="en" altLang="zh-CN" sz="2800" i="1" dirty="0">
                <a:solidFill>
                  <a:srgbClr val="002060"/>
                </a:solidFill>
                <a:latin typeface="Times New Roman" panose="02020603050405020304" pitchFamily="18" charset="0"/>
                <a:cs typeface="Times New Roman" panose="02020603050405020304" pitchFamily="18" charset="0"/>
              </a:rPr>
              <a:t>This work proposes various optimization approaches, including </a:t>
            </a:r>
            <a:r>
              <a:rPr lang="en" altLang="zh-CN" sz="2800" b="1" i="1" dirty="0">
                <a:solidFill>
                  <a:srgbClr val="7030A0"/>
                </a:solidFill>
                <a:latin typeface="Times New Roman" panose="02020603050405020304" pitchFamily="18" charset="0"/>
                <a:cs typeface="Times New Roman" panose="02020603050405020304" pitchFamily="18" charset="0"/>
              </a:rPr>
              <a:t>process- and thread-level optimizations</a:t>
            </a:r>
            <a:r>
              <a:rPr lang="en" altLang="zh-CN" sz="2800" i="1" dirty="0">
                <a:solidFill>
                  <a:srgbClr val="002060"/>
                </a:solidFill>
                <a:latin typeface="Times New Roman" panose="02020603050405020304" pitchFamily="18" charset="0"/>
                <a:cs typeface="Times New Roman" panose="02020603050405020304" pitchFamily="18" charset="0"/>
              </a:rPr>
              <a:t>, a </a:t>
            </a:r>
            <a:r>
              <a:rPr lang="en" altLang="zh-CN" sz="2800" b="1" i="1" dirty="0">
                <a:solidFill>
                  <a:srgbClr val="7030A0"/>
                </a:solidFill>
                <a:latin typeface="Times New Roman" panose="02020603050405020304" pitchFamily="18" charset="0"/>
                <a:cs typeface="Times New Roman" panose="02020603050405020304" pitchFamily="18" charset="0"/>
              </a:rPr>
              <a:t>non-uniform decomposition</a:t>
            </a:r>
            <a:r>
              <a:rPr lang="en" altLang="zh-CN" sz="2800" i="1" dirty="0">
                <a:solidFill>
                  <a:srgbClr val="002060"/>
                </a:solidFill>
                <a:latin typeface="Times New Roman" panose="02020603050405020304" pitchFamily="18" charset="0"/>
                <a:cs typeface="Times New Roman" panose="02020603050405020304" pitchFamily="18" charset="0"/>
              </a:rPr>
              <a:t> method, and successfully scales the algorithm onto the New-Generation Sunway supercomputer.</a:t>
            </a:r>
          </a:p>
          <a:p>
            <a:pPr marL="285750" indent="-285750" algn="just">
              <a:buSzPct val="62000"/>
              <a:buFont typeface="Wingdings" pitchFamily="2" charset="2"/>
              <a:buChar char="l"/>
            </a:pPr>
            <a:r>
              <a:rPr lang="en" altLang="zh-CN" sz="2800" i="1" dirty="0">
                <a:solidFill>
                  <a:srgbClr val="002060"/>
                </a:solidFill>
                <a:latin typeface="Times New Roman" panose="02020603050405020304" pitchFamily="18" charset="0"/>
                <a:cs typeface="Times New Roman" panose="02020603050405020304" pitchFamily="18" charset="0"/>
              </a:rPr>
              <a:t>﻿We achieved the peak sustained performance of </a:t>
            </a:r>
            <a:r>
              <a:rPr lang="en" altLang="zh-CN" sz="2800" b="1" i="1" dirty="0">
                <a:solidFill>
                  <a:srgbClr val="7030A0"/>
                </a:solidFill>
                <a:latin typeface="Times New Roman" panose="02020603050405020304" pitchFamily="18" charset="0"/>
                <a:cs typeface="Times New Roman" panose="02020603050405020304" pitchFamily="18" charset="0"/>
              </a:rPr>
              <a:t>69.7 PFLOPS (parallel efficiency of 98.2%)</a:t>
            </a:r>
            <a:r>
              <a:rPr lang="en" altLang="zh-CN" sz="2800" i="1" dirty="0">
                <a:solidFill>
                  <a:srgbClr val="002060"/>
                </a:solidFill>
                <a:latin typeface="Times New Roman" panose="02020603050405020304" pitchFamily="18" charset="0"/>
                <a:cs typeface="Times New Roman" panose="02020603050405020304" pitchFamily="18" charset="0"/>
              </a:rPr>
              <a:t> and </a:t>
            </a:r>
            <a:r>
              <a:rPr lang="en" altLang="zh-CN" sz="2800" b="1" i="1" dirty="0">
                <a:solidFill>
                  <a:srgbClr val="7030A0"/>
                </a:solidFill>
                <a:latin typeface="Times New Roman" panose="02020603050405020304" pitchFamily="18" charset="0"/>
                <a:cs typeface="Times New Roman" panose="02020603050405020304" pitchFamily="18" charset="0"/>
              </a:rPr>
              <a:t>65.2 PFLOPS (parallel efficiency of 98.1%)</a:t>
            </a:r>
            <a:r>
              <a:rPr lang="en" altLang="zh-CN" sz="2800" b="1" i="1" dirty="0">
                <a:solidFill>
                  <a:srgbClr val="002060"/>
                </a:solidFill>
                <a:latin typeface="Times New Roman" panose="02020603050405020304" pitchFamily="18" charset="0"/>
                <a:cs typeface="Times New Roman" panose="02020603050405020304" pitchFamily="18" charset="0"/>
              </a:rPr>
              <a:t> </a:t>
            </a:r>
            <a:r>
              <a:rPr lang="en" altLang="zh-CN" sz="2800" i="1" dirty="0">
                <a:solidFill>
                  <a:srgbClr val="002060"/>
                </a:solidFill>
                <a:latin typeface="Times New Roman" panose="02020603050405020304" pitchFamily="18" charset="0"/>
                <a:cs typeface="Times New Roman" panose="02020603050405020304" pitchFamily="18" charset="0"/>
              </a:rPr>
              <a:t>for compress and non-compress versions,</a:t>
            </a:r>
            <a:r>
              <a:rPr lang="zh-CN" altLang="en-US" sz="2800" i="1" dirty="0">
                <a:solidFill>
                  <a:srgbClr val="002060"/>
                </a:solidFill>
                <a:latin typeface="Times New Roman" panose="02020603050405020304" pitchFamily="18" charset="0"/>
                <a:cs typeface="Times New Roman" panose="02020603050405020304" pitchFamily="18" charset="0"/>
              </a:rPr>
              <a:t> </a:t>
            </a:r>
            <a:r>
              <a:rPr lang="en" altLang="zh-CN" sz="2800" i="1" dirty="0">
                <a:solidFill>
                  <a:srgbClr val="002060"/>
                </a:solidFill>
                <a:latin typeface="Times New Roman" panose="02020603050405020304" pitchFamily="18" charset="0"/>
                <a:cs typeface="Times New Roman" panose="02020603050405020304" pitchFamily="18" charset="0"/>
              </a:rPr>
              <a:t>respectively. </a:t>
            </a:r>
          </a:p>
        </p:txBody>
      </p:sp>
      <p:sp>
        <p:nvSpPr>
          <p:cNvPr id="5" name="文本框 7">
            <a:extLst>
              <a:ext uri="{FF2B5EF4-FFF2-40B4-BE49-F238E27FC236}">
                <a16:creationId xmlns:a16="http://schemas.microsoft.com/office/drawing/2014/main" id="{073BB484-638D-B84D-8CDB-D038011E2C0D}"/>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Conclusion</a:t>
            </a:r>
          </a:p>
        </p:txBody>
      </p:sp>
    </p:spTree>
    <p:extLst>
      <p:ext uri="{BB962C8B-B14F-4D97-AF65-F5344CB8AC3E}">
        <p14:creationId xmlns:p14="http://schemas.microsoft.com/office/powerpoint/2010/main" val="162509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38ED147-4AF7-6BC0-BCCA-1EFD166997B4}"/>
              </a:ext>
            </a:extLst>
          </p:cNvPr>
          <p:cNvSpPr>
            <a:spLocks noGrp="1"/>
          </p:cNvSpPr>
          <p:nvPr>
            <p:ph type="sldNum" sz="quarter" idx="12"/>
          </p:nvPr>
        </p:nvSpPr>
        <p:spPr/>
        <p:txBody>
          <a:bodyPr/>
          <a:lstStyle/>
          <a:p>
            <a:fld id="{EE1A25C6-76A9-4B26-927F-F295C44F0DD8}" type="slidenum">
              <a:rPr lang="zh-CN" altLang="en-US" smtClean="0"/>
              <a:t>46</a:t>
            </a:fld>
            <a:endParaRPr lang="zh-CN" altLang="en-US" dirty="0"/>
          </a:p>
        </p:txBody>
      </p:sp>
      <p:sp>
        <p:nvSpPr>
          <p:cNvPr id="4" name="文本框 3">
            <a:extLst>
              <a:ext uri="{FF2B5EF4-FFF2-40B4-BE49-F238E27FC236}">
                <a16:creationId xmlns:a16="http://schemas.microsoft.com/office/drawing/2014/main" id="{D738DB12-1179-7D18-B8C5-D2D0199E7A72}"/>
              </a:ext>
            </a:extLst>
          </p:cNvPr>
          <p:cNvSpPr txBox="1"/>
          <p:nvPr/>
        </p:nvSpPr>
        <p:spPr>
          <a:xfrm>
            <a:off x="170121" y="1538997"/>
            <a:ext cx="10292316" cy="3108543"/>
          </a:xfrm>
          <a:prstGeom prst="rect">
            <a:avLst/>
          </a:prstGeom>
          <a:noFill/>
        </p:spPr>
        <p:txBody>
          <a:bodyPr wrap="square">
            <a:spAutoFit/>
          </a:bodyPr>
          <a:lstStyle/>
          <a:p>
            <a:pPr marL="285750" indent="-285750" algn="just">
              <a:buSzPct val="62000"/>
              <a:buFont typeface="Wingdings" pitchFamily="2" charset="2"/>
              <a:buChar char="l"/>
            </a:pPr>
            <a:r>
              <a:rPr lang="zh-CN" altLang="en-US" sz="2400" i="1" dirty="0">
                <a:solidFill>
                  <a:srgbClr val="002060"/>
                </a:solidFill>
              </a:rPr>
              <a:t>﻿</a:t>
            </a:r>
            <a:r>
              <a:rPr lang="en" altLang="zh-CN" sz="2800" i="1" dirty="0">
                <a:solidFill>
                  <a:srgbClr val="002060"/>
                </a:solidFill>
                <a:latin typeface="Times New Roman" panose="02020603050405020304" pitchFamily="18" charset="0"/>
                <a:cs typeface="Times New Roman" panose="02020603050405020304" pitchFamily="18" charset="0"/>
              </a:rPr>
              <a:t>﻿Highly scalable algorithm enables us to perform earthquake simulations with </a:t>
            </a:r>
            <a:r>
              <a:rPr lang="en" altLang="zh-CN" sz="2800" b="1" i="1" dirty="0">
                <a:solidFill>
                  <a:srgbClr val="7030A0"/>
                </a:solidFill>
                <a:latin typeface="Times New Roman" panose="02020603050405020304" pitchFamily="18" charset="0"/>
                <a:cs typeface="Times New Roman" panose="02020603050405020304" pitchFamily="18" charset="0"/>
              </a:rPr>
              <a:t>crossing multi-faults and topography.</a:t>
            </a:r>
          </a:p>
          <a:p>
            <a:pPr marL="285750" indent="-285750" algn="just">
              <a:buSzPct val="62000"/>
              <a:buFont typeface="Wingdings" pitchFamily="2" charset="2"/>
              <a:buChar char="l"/>
            </a:pPr>
            <a:r>
              <a:rPr lang="en" altLang="zh-CN" sz="2800" i="1" dirty="0">
                <a:solidFill>
                  <a:srgbClr val="002060"/>
                </a:solidFill>
                <a:latin typeface="Times New Roman" panose="02020603050405020304" pitchFamily="18" charset="0"/>
                <a:cs typeface="Times New Roman" panose="02020603050405020304" pitchFamily="18" charset="0"/>
              </a:rPr>
              <a:t>Several significant messages delivered by large-scale simulation results help domain experts to </a:t>
            </a:r>
            <a:r>
              <a:rPr lang="en" altLang="zh-CN" sz="2800" b="1" i="1" dirty="0">
                <a:solidFill>
                  <a:srgbClr val="7030A0"/>
                </a:solidFill>
                <a:latin typeface="Times New Roman" panose="02020603050405020304" pitchFamily="18" charset="0"/>
                <a:cs typeface="Times New Roman" panose="02020603050405020304" pitchFamily="18" charset="0"/>
              </a:rPr>
              <a:t>better understand earthquakes</a:t>
            </a:r>
            <a:r>
              <a:rPr lang="en" altLang="zh-CN" sz="2800" i="1" dirty="0">
                <a:solidFill>
                  <a:srgbClr val="7030A0"/>
                </a:solidFill>
                <a:latin typeface="Times New Roman" panose="02020603050405020304" pitchFamily="18" charset="0"/>
                <a:cs typeface="Times New Roman" panose="02020603050405020304" pitchFamily="18" charset="0"/>
              </a:rPr>
              <a:t>, and </a:t>
            </a:r>
            <a:r>
              <a:rPr lang="en" altLang="zh-CN" sz="2800" b="1" i="1" dirty="0">
                <a:solidFill>
                  <a:srgbClr val="7030A0"/>
                </a:solidFill>
                <a:latin typeface="Times New Roman" panose="02020603050405020304" pitchFamily="18" charset="0"/>
                <a:cs typeface="Times New Roman" panose="02020603050405020304" pitchFamily="18" charset="0"/>
              </a:rPr>
              <a:t>make evaluations of seismic hazards</a:t>
            </a:r>
            <a:r>
              <a:rPr lang="en" altLang="zh-CN" sz="2800" i="1" dirty="0">
                <a:solidFill>
                  <a:srgbClr val="7030A0"/>
                </a:solidFill>
                <a:latin typeface="Times New Roman" panose="02020603050405020304" pitchFamily="18" charset="0"/>
                <a:cs typeface="Times New Roman" panose="02020603050405020304" pitchFamily="18" charset="0"/>
              </a:rPr>
              <a:t>.</a:t>
            </a:r>
          </a:p>
          <a:p>
            <a:pPr marL="285750" indent="-285750" algn="just">
              <a:buSzPct val="62000"/>
              <a:buFont typeface="Wingdings" pitchFamily="2" charset="2"/>
              <a:buChar char="l"/>
            </a:pPr>
            <a:endParaRPr lang="en" altLang="zh-CN" sz="2800" i="1" dirty="0">
              <a:solidFill>
                <a:srgbClr val="7030A0"/>
              </a:solidFill>
              <a:latin typeface="Times New Roman" panose="02020603050405020304" pitchFamily="18" charset="0"/>
              <a:cs typeface="Times New Roman" panose="02020603050405020304" pitchFamily="18" charset="0"/>
            </a:endParaRPr>
          </a:p>
          <a:p>
            <a:pPr marL="285750" indent="-285750" algn="just">
              <a:buSzPct val="62000"/>
              <a:buFont typeface="Wingdings" pitchFamily="2" charset="2"/>
              <a:buChar char="l"/>
            </a:pPr>
            <a:r>
              <a:rPr lang="en-US" altLang="zh-CN" sz="2800" i="1" dirty="0">
                <a:solidFill>
                  <a:srgbClr val="002060"/>
                </a:solidFill>
                <a:latin typeface="Times New Roman" panose="02020603050405020304" pitchFamily="18" charset="0"/>
                <a:cs typeface="Times New Roman" panose="02020603050405020304" pitchFamily="18" charset="0"/>
              </a:rPr>
              <a:t>Deep</a:t>
            </a:r>
            <a:r>
              <a:rPr lang="zh-CN" altLang="en-US" sz="2800" i="1" dirty="0">
                <a:solidFill>
                  <a:srgbClr val="002060"/>
                </a:solidFill>
                <a:latin typeface="Times New Roman" panose="02020603050405020304" pitchFamily="18" charset="0"/>
                <a:cs typeface="Times New Roman" panose="02020603050405020304" pitchFamily="18" charset="0"/>
              </a:rPr>
              <a:t> </a:t>
            </a:r>
            <a:r>
              <a:rPr lang="en-US" altLang="zh-CN" sz="2800" i="1" dirty="0">
                <a:solidFill>
                  <a:srgbClr val="002060"/>
                </a:solidFill>
                <a:latin typeface="Times New Roman" panose="02020603050405020304" pitchFamily="18" charset="0"/>
                <a:cs typeface="Times New Roman" panose="02020603050405020304" pitchFamily="18" charset="0"/>
              </a:rPr>
              <a:t>leaning</a:t>
            </a:r>
            <a:r>
              <a:rPr lang="zh-CN" altLang="en-US" sz="2800" i="1" dirty="0">
                <a:solidFill>
                  <a:srgbClr val="002060"/>
                </a:solidFill>
                <a:latin typeface="Times New Roman" panose="02020603050405020304" pitchFamily="18" charset="0"/>
                <a:cs typeface="Times New Roman" panose="02020603050405020304" pitchFamily="18" charset="0"/>
              </a:rPr>
              <a:t> </a:t>
            </a:r>
            <a:r>
              <a:rPr lang="en-US" altLang="zh-CN" sz="2800" i="1" dirty="0">
                <a:solidFill>
                  <a:srgbClr val="002060"/>
                </a:solidFill>
                <a:latin typeface="Times New Roman" panose="02020603050405020304" pitchFamily="18" charset="0"/>
                <a:cs typeface="Times New Roman" panose="02020603050405020304" pitchFamily="18" charset="0"/>
              </a:rPr>
              <a:t>approaches</a:t>
            </a:r>
            <a:r>
              <a:rPr lang="zh-CN" altLang="en-US" sz="2800" i="1" dirty="0">
                <a:solidFill>
                  <a:srgbClr val="002060"/>
                </a:solidFill>
                <a:latin typeface="Times New Roman" panose="02020603050405020304" pitchFamily="18" charset="0"/>
                <a:cs typeface="Times New Roman" panose="02020603050405020304" pitchFamily="18" charset="0"/>
              </a:rPr>
              <a:t> </a:t>
            </a:r>
            <a:r>
              <a:rPr lang="en-US" altLang="zh-CN" sz="2800" i="1" dirty="0">
                <a:solidFill>
                  <a:srgbClr val="002060"/>
                </a:solidFill>
                <a:latin typeface="Times New Roman" panose="02020603050405020304" pitchFamily="18" charset="0"/>
                <a:cs typeface="Times New Roman" panose="02020603050405020304" pitchFamily="18" charset="0"/>
              </a:rPr>
              <a:t>are</a:t>
            </a:r>
            <a:r>
              <a:rPr lang="zh-CN" altLang="en-US" sz="2800" i="1" dirty="0">
                <a:solidFill>
                  <a:srgbClr val="002060"/>
                </a:solidFill>
                <a:latin typeface="Times New Roman" panose="02020603050405020304" pitchFamily="18" charset="0"/>
                <a:cs typeface="Times New Roman" panose="02020603050405020304" pitchFamily="18" charset="0"/>
              </a:rPr>
              <a:t> </a:t>
            </a:r>
            <a:r>
              <a:rPr lang="en-US" altLang="zh-CN" sz="2800" i="1" dirty="0">
                <a:solidFill>
                  <a:srgbClr val="002060"/>
                </a:solidFill>
                <a:latin typeface="Times New Roman" panose="02020603050405020304" pitchFamily="18" charset="0"/>
                <a:cs typeface="Times New Roman" panose="02020603050405020304" pitchFamily="18" charset="0"/>
              </a:rPr>
              <a:t>being</a:t>
            </a:r>
            <a:r>
              <a:rPr lang="zh-CN" altLang="en-US" sz="2800" i="1" dirty="0">
                <a:solidFill>
                  <a:srgbClr val="002060"/>
                </a:solidFill>
                <a:latin typeface="Times New Roman" panose="02020603050405020304" pitchFamily="18" charset="0"/>
                <a:cs typeface="Times New Roman" panose="02020603050405020304" pitchFamily="18" charset="0"/>
              </a:rPr>
              <a:t> </a:t>
            </a:r>
            <a:r>
              <a:rPr lang="en-US" altLang="zh-CN" sz="2800" i="1" dirty="0">
                <a:solidFill>
                  <a:srgbClr val="002060"/>
                </a:solidFill>
                <a:latin typeface="Times New Roman" panose="02020603050405020304" pitchFamily="18" charset="0"/>
                <a:cs typeface="Times New Roman" panose="02020603050405020304" pitchFamily="18" charset="0"/>
              </a:rPr>
              <a:t>explored.</a:t>
            </a:r>
            <a:endParaRPr lang="zh-CN" altLang="en-US" sz="2800" i="1" dirty="0">
              <a:solidFill>
                <a:srgbClr val="002060"/>
              </a:solidFill>
              <a:latin typeface="Times New Roman" panose="02020603050405020304" pitchFamily="18" charset="0"/>
              <a:cs typeface="Times New Roman" panose="02020603050405020304" pitchFamily="18" charset="0"/>
            </a:endParaRPr>
          </a:p>
        </p:txBody>
      </p:sp>
      <p:sp>
        <p:nvSpPr>
          <p:cNvPr id="5" name="文本框 7">
            <a:extLst>
              <a:ext uri="{FF2B5EF4-FFF2-40B4-BE49-F238E27FC236}">
                <a16:creationId xmlns:a16="http://schemas.microsoft.com/office/drawing/2014/main" id="{DEC767BC-6A0B-0E4A-9B7E-9047E9D758C5}"/>
              </a:ext>
            </a:extLst>
          </p:cNvPr>
          <p:cNvSpPr txBox="1"/>
          <p:nvPr/>
        </p:nvSpPr>
        <p:spPr>
          <a:xfrm>
            <a:off x="429350" y="198644"/>
            <a:ext cx="11042214" cy="646331"/>
          </a:xfrm>
          <a:prstGeom prst="rect">
            <a:avLst/>
          </a:prstGeom>
          <a:noFill/>
        </p:spPr>
        <p:txBody>
          <a:bodyPr wrap="squar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Conclusion</a:t>
            </a:r>
          </a:p>
        </p:txBody>
      </p:sp>
    </p:spTree>
    <p:extLst>
      <p:ext uri="{BB962C8B-B14F-4D97-AF65-F5344CB8AC3E}">
        <p14:creationId xmlns:p14="http://schemas.microsoft.com/office/powerpoint/2010/main" val="2330030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45A4E-6D66-844C-BCD5-CD364075CBDB}"/>
              </a:ext>
            </a:extLst>
          </p:cNvPr>
          <p:cNvPicPr>
            <a:picLocks noChangeAspect="1"/>
          </p:cNvPicPr>
          <p:nvPr/>
        </p:nvPicPr>
        <p:blipFill>
          <a:blip r:embed="rId3"/>
          <a:stretch>
            <a:fillRect/>
          </a:stretch>
        </p:blipFill>
        <p:spPr>
          <a:xfrm>
            <a:off x="0" y="1471612"/>
            <a:ext cx="12192000" cy="5395693"/>
          </a:xfrm>
          <a:prstGeom prst="rect">
            <a:avLst/>
          </a:prstGeom>
        </p:spPr>
      </p:pic>
      <p:sp>
        <p:nvSpPr>
          <p:cNvPr id="4" name="标题 1">
            <a:extLst>
              <a:ext uri="{FF2B5EF4-FFF2-40B4-BE49-F238E27FC236}">
                <a16:creationId xmlns:a16="http://schemas.microsoft.com/office/drawing/2014/main" id="{C81EEC66-5848-0F43-BCDF-1E032BDA2448}"/>
              </a:ext>
            </a:extLst>
          </p:cNvPr>
          <p:cNvSpPr>
            <a:spLocks noGrp="1"/>
          </p:cNvSpPr>
          <p:nvPr/>
        </p:nvSpPr>
        <p:spPr>
          <a:xfrm>
            <a:off x="396766" y="0"/>
            <a:ext cx="12538679" cy="1626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en-US" altLang="zh-CN" sz="6600" b="1" i="1" u="none" strike="noStrike" dirty="0">
                <a:solidFill>
                  <a:srgbClr val="002060"/>
                </a:solidFill>
                <a:effectLst/>
                <a:latin typeface="Helvetica" pitchFamily="2" charset="0"/>
              </a:rPr>
              <a:t>Thank</a:t>
            </a:r>
            <a:r>
              <a:rPr lang="zh-CN" altLang="en-US" sz="6600" b="1" i="1" u="none" strike="noStrike" dirty="0">
                <a:solidFill>
                  <a:srgbClr val="002060"/>
                </a:solidFill>
                <a:effectLst/>
                <a:latin typeface="Helvetica" pitchFamily="2" charset="0"/>
              </a:rPr>
              <a:t> </a:t>
            </a:r>
            <a:r>
              <a:rPr lang="en-US" altLang="zh-CN" sz="6600" b="1" i="1" dirty="0">
                <a:solidFill>
                  <a:srgbClr val="002060"/>
                </a:solidFill>
                <a:latin typeface="Helvetica" pitchFamily="2" charset="0"/>
              </a:rPr>
              <a:t>You</a:t>
            </a:r>
            <a:endParaRPr lang="zh-CN" altLang="en-US" sz="9600" b="1" i="1" dirty="0">
              <a:solidFill>
                <a:srgbClr val="002060"/>
              </a:solidFill>
            </a:endParaRPr>
          </a:p>
        </p:txBody>
      </p:sp>
      <p:sp>
        <p:nvSpPr>
          <p:cNvPr id="5" name="TextBox 8">
            <a:extLst>
              <a:ext uri="{FF2B5EF4-FFF2-40B4-BE49-F238E27FC236}">
                <a16:creationId xmlns:a16="http://schemas.microsoft.com/office/drawing/2014/main" id="{CB0EA6F3-DF7F-034D-90AE-502870CB8B9C}"/>
              </a:ext>
            </a:extLst>
          </p:cNvPr>
          <p:cNvSpPr txBox="1"/>
          <p:nvPr/>
        </p:nvSpPr>
        <p:spPr>
          <a:xfrm>
            <a:off x="679466" y="1626784"/>
            <a:ext cx="4536558" cy="584775"/>
          </a:xfrm>
          <a:prstGeom prst="rect">
            <a:avLst/>
          </a:prstGeom>
          <a:noFill/>
        </p:spPr>
        <p:txBody>
          <a:bodyPr wrap="square" rtlCol="0">
            <a:spAutoFit/>
          </a:bodyPr>
          <a:lstStyle/>
          <a:p>
            <a:r>
              <a:rPr lang="en-US" altLang="zh-CN" sz="3200" i="1" dirty="0">
                <a:solidFill>
                  <a:srgbClr val="002060"/>
                </a:solidFill>
                <a:ea typeface="楷体" panose="02010609060101010101" pitchFamily="49" charset="-122"/>
                <a:hlinkClick r:id="rId4"/>
              </a:rPr>
              <a:t>lingan@tsinghua.edu.cn</a:t>
            </a:r>
            <a:endParaRPr lang="en-US" altLang="zh-CN" sz="3200" i="1" dirty="0">
              <a:solidFill>
                <a:srgbClr val="002060"/>
              </a:solidFill>
              <a:ea typeface="楷体" panose="02010609060101010101" pitchFamily="49" charset="-122"/>
            </a:endParaRPr>
          </a:p>
        </p:txBody>
      </p:sp>
    </p:spTree>
    <p:extLst>
      <p:ext uri="{BB962C8B-B14F-4D97-AF65-F5344CB8AC3E}">
        <p14:creationId xmlns:p14="http://schemas.microsoft.com/office/powerpoint/2010/main" val="299326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2A3172C0-106D-1E4A-9B1E-35BEC42CA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79"/>
            <a:ext cx="12192000" cy="6914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464393" y="529310"/>
            <a:ext cx="11713566" cy="648072"/>
          </a:xfrm>
        </p:spPr>
        <p:txBody>
          <a:bodyPr>
            <a:normAutofit/>
          </a:bodyPr>
          <a:lstStyle/>
          <a:p>
            <a:r>
              <a:rPr kumimoji="1" lang="en-US" altLang="zh-CN" sz="3200" u="none" dirty="0">
                <a:solidFill>
                  <a:schemeClr val="tx1"/>
                </a:solidFill>
                <a:latin typeface="Times New Roman" panose="02020603050405020304" pitchFamily="18" charset="0"/>
                <a:cs typeface="Times New Roman" panose="02020603050405020304" pitchFamily="18" charset="0"/>
              </a:rPr>
              <a:t>Tsinghua</a:t>
            </a:r>
            <a:r>
              <a:rPr kumimoji="1" lang="zh-CN" altLang="en-US" sz="3200" u="none" dirty="0">
                <a:solidFill>
                  <a:schemeClr val="tx1"/>
                </a:solidFill>
                <a:latin typeface="Times New Roman" panose="02020603050405020304" pitchFamily="18" charset="0"/>
                <a:cs typeface="Times New Roman" panose="02020603050405020304" pitchFamily="18" charset="0"/>
              </a:rPr>
              <a:t> </a:t>
            </a:r>
            <a:r>
              <a:rPr kumimoji="1" lang="en-US" altLang="zh-CN" sz="3200" u="none" dirty="0">
                <a:solidFill>
                  <a:schemeClr val="tx1"/>
                </a:solidFill>
                <a:latin typeface="Times New Roman" panose="02020603050405020304" pitchFamily="18" charset="0"/>
                <a:cs typeface="Times New Roman" panose="02020603050405020304" pitchFamily="18" charset="0"/>
              </a:rPr>
              <a:t>HPC</a:t>
            </a:r>
            <a:r>
              <a:rPr kumimoji="1" lang="zh-CN" altLang="en-US" sz="3200" u="none" dirty="0">
                <a:solidFill>
                  <a:schemeClr val="tx1"/>
                </a:solidFill>
                <a:latin typeface="Times New Roman" panose="02020603050405020304" pitchFamily="18" charset="0"/>
                <a:cs typeface="Times New Roman" panose="02020603050405020304" pitchFamily="18" charset="0"/>
              </a:rPr>
              <a:t> </a:t>
            </a:r>
            <a:r>
              <a:rPr kumimoji="1" lang="en-US" altLang="zh-CN" sz="3200" u="none" dirty="0">
                <a:solidFill>
                  <a:schemeClr val="tx1"/>
                </a:solidFill>
                <a:latin typeface="Times New Roman" panose="02020603050405020304" pitchFamily="18" charset="0"/>
                <a:cs typeface="Times New Roman" panose="02020603050405020304" pitchFamily="18" charset="0"/>
              </a:rPr>
              <a:t>Center</a:t>
            </a:r>
            <a:endParaRPr kumimoji="1" lang="zh-CN" altLang="en-US" sz="3200" u="none"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3817EC0-8F80-594C-B02C-24F01AE5099A}"/>
              </a:ext>
            </a:extLst>
          </p:cNvPr>
          <p:cNvPicPr>
            <a:picLocks noChangeAspect="1"/>
          </p:cNvPicPr>
          <p:nvPr/>
        </p:nvPicPr>
        <p:blipFill>
          <a:blip r:embed="rId4"/>
          <a:stretch>
            <a:fillRect/>
          </a:stretch>
        </p:blipFill>
        <p:spPr>
          <a:xfrm>
            <a:off x="0" y="3001989"/>
            <a:ext cx="12192000" cy="3875464"/>
          </a:xfrm>
          <a:prstGeom prst="rect">
            <a:avLst/>
          </a:prstGeom>
        </p:spPr>
      </p:pic>
      <p:sp>
        <p:nvSpPr>
          <p:cNvPr id="9" name="TextBox 8">
            <a:extLst>
              <a:ext uri="{FF2B5EF4-FFF2-40B4-BE49-F238E27FC236}">
                <a16:creationId xmlns:a16="http://schemas.microsoft.com/office/drawing/2014/main" id="{C30E7548-25AF-D24B-B9FA-49B271C95F77}"/>
              </a:ext>
            </a:extLst>
          </p:cNvPr>
          <p:cNvSpPr txBox="1"/>
          <p:nvPr/>
        </p:nvSpPr>
        <p:spPr>
          <a:xfrm>
            <a:off x="2279461" y="1177382"/>
            <a:ext cx="8083431" cy="1815882"/>
          </a:xfrm>
          <a:prstGeom prst="rect">
            <a:avLst/>
          </a:prstGeom>
          <a:solidFill>
            <a:schemeClr val="bg1"/>
          </a:solidFill>
        </p:spPr>
        <p:txBody>
          <a:bodyPr wrap="none" rtlCol="0">
            <a:spAutoFit/>
          </a:bodyPr>
          <a:lstStyle/>
          <a:p>
            <a:r>
              <a:rPr lang="en-US" altLang="zh-CN" sz="2800" i="1" dirty="0">
                <a:solidFill>
                  <a:srgbClr val="002060"/>
                </a:solidFill>
              </a:rPr>
              <a:t>Solving</a:t>
            </a:r>
            <a:r>
              <a:rPr lang="zh-CN" altLang="en-US" sz="2800" i="1" dirty="0">
                <a:solidFill>
                  <a:srgbClr val="002060"/>
                </a:solidFill>
              </a:rPr>
              <a:t> </a:t>
            </a:r>
            <a:r>
              <a:rPr lang="en-US" altLang="zh-CN" sz="2800" i="1" dirty="0">
                <a:solidFill>
                  <a:srgbClr val="002060"/>
                </a:solidFill>
              </a:rPr>
              <a:t>numerical</a:t>
            </a:r>
            <a:r>
              <a:rPr lang="zh-CN" altLang="en-US" sz="2800" i="1" dirty="0">
                <a:solidFill>
                  <a:srgbClr val="002060"/>
                </a:solidFill>
              </a:rPr>
              <a:t> </a:t>
            </a:r>
            <a:r>
              <a:rPr lang="en-US" altLang="zh-CN" sz="2800" i="1" dirty="0">
                <a:solidFill>
                  <a:srgbClr val="002060"/>
                </a:solidFill>
              </a:rPr>
              <a:t>application</a:t>
            </a:r>
            <a:r>
              <a:rPr lang="zh-CN" altLang="en-US" sz="2800" i="1" dirty="0">
                <a:solidFill>
                  <a:srgbClr val="002060"/>
                </a:solidFill>
              </a:rPr>
              <a:t> </a:t>
            </a:r>
            <a:r>
              <a:rPr lang="en-US" altLang="zh-CN" sz="2800" i="1" dirty="0">
                <a:solidFill>
                  <a:srgbClr val="002060"/>
                </a:solidFill>
              </a:rPr>
              <a:t>with</a:t>
            </a:r>
            <a:r>
              <a:rPr lang="zh-CN" altLang="en-US" sz="2800" i="1" dirty="0">
                <a:solidFill>
                  <a:srgbClr val="002060"/>
                </a:solidFill>
              </a:rPr>
              <a:t> </a:t>
            </a:r>
            <a:r>
              <a:rPr lang="en-US" altLang="zh-CN" sz="2800" b="1" i="1" dirty="0">
                <a:solidFill>
                  <a:srgbClr val="7030A0"/>
                </a:solidFill>
              </a:rPr>
              <a:t>HPC</a:t>
            </a:r>
            <a:r>
              <a:rPr lang="zh-CN" altLang="en-US" sz="2800" b="1" i="1" dirty="0">
                <a:solidFill>
                  <a:srgbClr val="7030A0"/>
                </a:solidFill>
              </a:rPr>
              <a:t> </a:t>
            </a:r>
            <a:r>
              <a:rPr lang="en-US" altLang="zh-CN" sz="2800" b="1" i="1" dirty="0">
                <a:solidFill>
                  <a:srgbClr val="7030A0"/>
                </a:solidFill>
              </a:rPr>
              <a:t>&amp;AI</a:t>
            </a:r>
            <a:r>
              <a:rPr lang="zh-CN" altLang="en-US" sz="2800" b="1" i="1" dirty="0">
                <a:solidFill>
                  <a:srgbClr val="7030A0"/>
                </a:solidFill>
              </a:rPr>
              <a:t> </a:t>
            </a:r>
            <a:r>
              <a:rPr lang="en-US" altLang="zh-CN" sz="2800" b="1" i="1" dirty="0">
                <a:solidFill>
                  <a:srgbClr val="7030A0"/>
                </a:solidFill>
              </a:rPr>
              <a:t>solutions</a:t>
            </a:r>
          </a:p>
          <a:p>
            <a:r>
              <a:rPr lang="zh-CN" altLang="en-US" sz="2800" i="1" dirty="0">
                <a:solidFill>
                  <a:srgbClr val="002060"/>
                </a:solidFill>
              </a:rPr>
              <a:t> </a:t>
            </a:r>
            <a:r>
              <a:rPr lang="en-US" altLang="zh-CN" sz="2800" i="1" dirty="0">
                <a:solidFill>
                  <a:srgbClr val="002060"/>
                </a:solidFill>
              </a:rPr>
              <a:t>-</a:t>
            </a:r>
            <a:r>
              <a:rPr lang="zh-CN" altLang="en-US" sz="2800" i="1" dirty="0">
                <a:solidFill>
                  <a:srgbClr val="002060"/>
                </a:solidFill>
              </a:rPr>
              <a:t> </a:t>
            </a:r>
            <a:r>
              <a:rPr lang="en-US" altLang="zh-CN" sz="2800" i="1" dirty="0">
                <a:solidFill>
                  <a:srgbClr val="002060"/>
                </a:solidFill>
              </a:rPr>
              <a:t>Geoscience,</a:t>
            </a:r>
            <a:r>
              <a:rPr lang="zh-CN" altLang="en-US" sz="2800" i="1" dirty="0">
                <a:solidFill>
                  <a:srgbClr val="002060"/>
                </a:solidFill>
              </a:rPr>
              <a:t> </a:t>
            </a:r>
            <a:r>
              <a:rPr lang="en-US" altLang="zh-CN" sz="2800" i="1" dirty="0">
                <a:solidFill>
                  <a:srgbClr val="002060"/>
                </a:solidFill>
              </a:rPr>
              <a:t>CFD,</a:t>
            </a:r>
            <a:r>
              <a:rPr lang="zh-CN" altLang="en-US" sz="2800" i="1" dirty="0">
                <a:solidFill>
                  <a:srgbClr val="002060"/>
                </a:solidFill>
              </a:rPr>
              <a:t> </a:t>
            </a:r>
            <a:r>
              <a:rPr lang="en-US" altLang="zh-CN" sz="2800" i="1" dirty="0">
                <a:solidFill>
                  <a:srgbClr val="002060"/>
                </a:solidFill>
              </a:rPr>
              <a:t>MD,</a:t>
            </a:r>
            <a:r>
              <a:rPr lang="zh-CN" altLang="en-US" sz="2800" i="1" dirty="0">
                <a:solidFill>
                  <a:srgbClr val="002060"/>
                </a:solidFill>
              </a:rPr>
              <a:t> </a:t>
            </a:r>
            <a:r>
              <a:rPr lang="en-US" altLang="zh-CN" sz="2800" i="1" dirty="0">
                <a:solidFill>
                  <a:srgbClr val="002060"/>
                </a:solidFill>
              </a:rPr>
              <a:t>Quantum,</a:t>
            </a:r>
            <a:r>
              <a:rPr lang="zh-CN" altLang="en-US" sz="2800" i="1" dirty="0">
                <a:solidFill>
                  <a:srgbClr val="002060"/>
                </a:solidFill>
              </a:rPr>
              <a:t> </a:t>
            </a:r>
            <a:r>
              <a:rPr lang="en-US" altLang="zh-CN" sz="2800" i="1" dirty="0">
                <a:solidFill>
                  <a:srgbClr val="002060"/>
                </a:solidFill>
              </a:rPr>
              <a:t>etc.</a:t>
            </a:r>
          </a:p>
          <a:p>
            <a:r>
              <a:rPr lang="zh-CN" altLang="en-US" sz="2800" i="1" dirty="0">
                <a:solidFill>
                  <a:srgbClr val="002060"/>
                </a:solidFill>
              </a:rPr>
              <a:t> </a:t>
            </a:r>
            <a:r>
              <a:rPr lang="en-US" altLang="zh-CN" sz="2800" i="1" dirty="0">
                <a:solidFill>
                  <a:srgbClr val="002060"/>
                </a:solidFill>
              </a:rPr>
              <a:t>-</a:t>
            </a:r>
            <a:r>
              <a:rPr lang="zh-CN" altLang="en-US" sz="2800" i="1" dirty="0">
                <a:solidFill>
                  <a:srgbClr val="002060"/>
                </a:solidFill>
              </a:rPr>
              <a:t> </a:t>
            </a:r>
            <a:r>
              <a:rPr lang="en-US" altLang="zh-CN" sz="2800" i="1" dirty="0">
                <a:solidFill>
                  <a:srgbClr val="7030A0"/>
                </a:solidFill>
              </a:rPr>
              <a:t>Homegrown,</a:t>
            </a:r>
            <a:r>
              <a:rPr lang="zh-CN" altLang="en-US" sz="2800" i="1" dirty="0">
                <a:solidFill>
                  <a:srgbClr val="7030A0"/>
                </a:solidFill>
              </a:rPr>
              <a:t> </a:t>
            </a:r>
            <a:r>
              <a:rPr lang="en-US" altLang="zh-CN" sz="2800" i="1" dirty="0">
                <a:solidFill>
                  <a:srgbClr val="7030A0"/>
                </a:solidFill>
              </a:rPr>
              <a:t>CPU,</a:t>
            </a:r>
            <a:r>
              <a:rPr lang="zh-CN" altLang="en-US" sz="2800" i="1" dirty="0">
                <a:solidFill>
                  <a:srgbClr val="7030A0"/>
                </a:solidFill>
              </a:rPr>
              <a:t> </a:t>
            </a:r>
            <a:r>
              <a:rPr lang="en-US" altLang="zh-CN" sz="2800" i="1" dirty="0">
                <a:solidFill>
                  <a:srgbClr val="7030A0"/>
                </a:solidFill>
              </a:rPr>
              <a:t>GPU,</a:t>
            </a:r>
            <a:r>
              <a:rPr lang="zh-CN" altLang="en-US" sz="2800" i="1" dirty="0">
                <a:solidFill>
                  <a:srgbClr val="7030A0"/>
                </a:solidFill>
              </a:rPr>
              <a:t> </a:t>
            </a:r>
            <a:r>
              <a:rPr lang="en-US" altLang="zh-CN" sz="2800" i="1" dirty="0">
                <a:solidFill>
                  <a:srgbClr val="7030A0"/>
                </a:solidFill>
              </a:rPr>
              <a:t>FPGAs,</a:t>
            </a:r>
            <a:r>
              <a:rPr lang="zh-CN" altLang="en-US" sz="2800" i="1" dirty="0">
                <a:solidFill>
                  <a:srgbClr val="7030A0"/>
                </a:solidFill>
              </a:rPr>
              <a:t> </a:t>
            </a:r>
            <a:r>
              <a:rPr lang="en-US" altLang="zh-CN" sz="2800" i="1" dirty="0">
                <a:solidFill>
                  <a:srgbClr val="7030A0"/>
                </a:solidFill>
              </a:rPr>
              <a:t>etc.</a:t>
            </a:r>
          </a:p>
          <a:p>
            <a:r>
              <a:rPr lang="zh-CN" altLang="en-US" sz="2800" i="1" dirty="0">
                <a:solidFill>
                  <a:srgbClr val="002060"/>
                </a:solidFill>
              </a:rPr>
              <a:t> </a:t>
            </a:r>
            <a:r>
              <a:rPr lang="en-US" altLang="zh-CN" sz="2800" i="1" dirty="0">
                <a:solidFill>
                  <a:srgbClr val="002060"/>
                </a:solidFill>
              </a:rPr>
              <a:t>-</a:t>
            </a:r>
            <a:r>
              <a:rPr lang="zh-CN" altLang="en-US" sz="2800" i="1" dirty="0">
                <a:solidFill>
                  <a:srgbClr val="002060"/>
                </a:solidFill>
              </a:rPr>
              <a:t> </a:t>
            </a:r>
            <a:r>
              <a:rPr lang="en-US" altLang="zh-CN" sz="2800" i="1" dirty="0">
                <a:solidFill>
                  <a:srgbClr val="002060"/>
                </a:solidFill>
              </a:rPr>
              <a:t>Some</a:t>
            </a:r>
            <a:r>
              <a:rPr lang="zh-CN" altLang="en-US" sz="2800" i="1" dirty="0">
                <a:solidFill>
                  <a:srgbClr val="002060"/>
                </a:solidFill>
              </a:rPr>
              <a:t> </a:t>
            </a:r>
            <a:r>
              <a:rPr lang="en-US" altLang="zh-CN" sz="2800" i="1" dirty="0">
                <a:solidFill>
                  <a:srgbClr val="002060"/>
                </a:solidFill>
              </a:rPr>
              <a:t>national,</a:t>
            </a:r>
            <a:r>
              <a:rPr lang="zh-CN" altLang="en-US" sz="2800" i="1" dirty="0">
                <a:solidFill>
                  <a:srgbClr val="002060"/>
                </a:solidFill>
              </a:rPr>
              <a:t> </a:t>
            </a:r>
            <a:r>
              <a:rPr lang="en-US" altLang="zh-CN" sz="2800" i="1" dirty="0">
                <a:solidFill>
                  <a:srgbClr val="002060"/>
                </a:solidFill>
              </a:rPr>
              <a:t>regional,</a:t>
            </a:r>
            <a:r>
              <a:rPr lang="zh-CN" altLang="en-US" sz="2800" i="1" dirty="0">
                <a:solidFill>
                  <a:srgbClr val="002060"/>
                </a:solidFill>
              </a:rPr>
              <a:t> </a:t>
            </a:r>
            <a:r>
              <a:rPr lang="en-US" altLang="zh-CN" sz="2800" i="1" dirty="0">
                <a:solidFill>
                  <a:srgbClr val="002060"/>
                </a:solidFill>
              </a:rPr>
              <a:t>and</a:t>
            </a:r>
            <a:r>
              <a:rPr lang="zh-CN" altLang="en-US" sz="2800" i="1" dirty="0">
                <a:solidFill>
                  <a:srgbClr val="002060"/>
                </a:solidFill>
              </a:rPr>
              <a:t> </a:t>
            </a:r>
            <a:r>
              <a:rPr lang="en-US" altLang="zh-CN" sz="2800" i="1" dirty="0">
                <a:solidFill>
                  <a:srgbClr val="002060"/>
                </a:solidFill>
              </a:rPr>
              <a:t>university</a:t>
            </a:r>
            <a:r>
              <a:rPr lang="zh-CN" altLang="en-US" sz="2800" i="1" dirty="0">
                <a:solidFill>
                  <a:srgbClr val="002060"/>
                </a:solidFill>
              </a:rPr>
              <a:t> </a:t>
            </a:r>
            <a:r>
              <a:rPr lang="en-US" altLang="zh-CN" sz="2800" i="1" dirty="0">
                <a:solidFill>
                  <a:srgbClr val="002060"/>
                </a:solidFill>
              </a:rPr>
              <a:t>SC</a:t>
            </a:r>
            <a:r>
              <a:rPr lang="zh-CN" altLang="en-US" sz="2800" i="1" dirty="0">
                <a:solidFill>
                  <a:srgbClr val="002060"/>
                </a:solidFill>
              </a:rPr>
              <a:t> </a:t>
            </a:r>
            <a:r>
              <a:rPr lang="en-US" altLang="zh-CN" sz="2800" i="1" dirty="0">
                <a:solidFill>
                  <a:srgbClr val="002060"/>
                </a:solidFill>
              </a:rPr>
              <a:t>centers</a:t>
            </a:r>
          </a:p>
        </p:txBody>
      </p:sp>
    </p:spTree>
    <p:extLst>
      <p:ext uri="{BB962C8B-B14F-4D97-AF65-F5344CB8AC3E}">
        <p14:creationId xmlns:p14="http://schemas.microsoft.com/office/powerpoint/2010/main" val="63823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4665"/>
            <a:ext cx="12192000" cy="6453335"/>
          </a:xfrm>
          <a:prstGeom prst="rect">
            <a:avLst/>
          </a:prstGeom>
        </p:spPr>
      </p:pic>
      <p:sp>
        <p:nvSpPr>
          <p:cNvPr id="6" name="矩形 42"/>
          <p:cNvSpPr/>
          <p:nvPr/>
        </p:nvSpPr>
        <p:spPr>
          <a:xfrm>
            <a:off x="3029245" y="4408595"/>
            <a:ext cx="1872022" cy="775407"/>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4000" b="1" i="1" dirty="0" err="1">
                <a:solidFill>
                  <a:schemeClr val="tx1"/>
                </a:solidFill>
              </a:rPr>
              <a:t>Taihu</a:t>
            </a:r>
            <a:r>
              <a:rPr lang="zh-CN" altLang="en-US" sz="4000" b="1" i="1" dirty="0">
                <a:solidFill>
                  <a:schemeClr val="tx1"/>
                </a:solidFill>
              </a:rPr>
              <a:t> </a:t>
            </a:r>
            <a:r>
              <a:rPr lang="en-US" altLang="zh-CN" sz="4000" b="1" i="1" dirty="0">
                <a:solidFill>
                  <a:schemeClr val="tx1"/>
                </a:solidFill>
              </a:rPr>
              <a:t>Lake</a:t>
            </a:r>
            <a:endParaRPr lang="zh-CN" altLang="en-US" sz="4000" b="1" i="1" dirty="0">
              <a:solidFill>
                <a:schemeClr val="tx1"/>
              </a:solidFill>
            </a:endParaRP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65256" y="2279504"/>
            <a:ext cx="2564760" cy="873111"/>
          </a:xfrm>
          <a:prstGeom prst="rect">
            <a:avLst/>
          </a:prstGeom>
        </p:spPr>
      </p:pic>
      <p:sp>
        <p:nvSpPr>
          <p:cNvPr id="13" name="文本框 7">
            <a:extLst>
              <a:ext uri="{FF2B5EF4-FFF2-40B4-BE49-F238E27FC236}">
                <a16:creationId xmlns:a16="http://schemas.microsoft.com/office/drawing/2014/main" id="{769B37C7-E103-7D48-8B93-81C474C4AFD5}"/>
              </a:ext>
            </a:extLst>
          </p:cNvPr>
          <p:cNvSpPr txBox="1"/>
          <p:nvPr/>
        </p:nvSpPr>
        <p:spPr>
          <a:xfrm>
            <a:off x="-14522" y="-85153"/>
            <a:ext cx="8242834" cy="646331"/>
          </a:xfrm>
          <a:prstGeom prst="rect">
            <a:avLst/>
          </a:prstGeom>
          <a:noFill/>
        </p:spPr>
        <p:txBody>
          <a:bodyPr wrap="non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National</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Supercomputing</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Center</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in</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Wuxi</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DB45B184-3A71-444D-8B87-4F5781E08E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89347" y="3705386"/>
            <a:ext cx="3482329" cy="1876735"/>
          </a:xfrm>
          <a:prstGeom prst="rect">
            <a:avLst/>
          </a:prstGeom>
        </p:spPr>
      </p:pic>
      <p:sp>
        <p:nvSpPr>
          <p:cNvPr id="8" name="TextBox 7">
            <a:extLst>
              <a:ext uri="{FF2B5EF4-FFF2-40B4-BE49-F238E27FC236}">
                <a16:creationId xmlns:a16="http://schemas.microsoft.com/office/drawing/2014/main" id="{1DEBFB98-84B7-7C47-9714-0C40DE05EDE5}"/>
              </a:ext>
            </a:extLst>
          </p:cNvPr>
          <p:cNvSpPr txBox="1"/>
          <p:nvPr/>
        </p:nvSpPr>
        <p:spPr>
          <a:xfrm>
            <a:off x="7533055" y="2874389"/>
            <a:ext cx="4048481" cy="830997"/>
          </a:xfrm>
          <a:prstGeom prst="rect">
            <a:avLst/>
          </a:prstGeom>
          <a:noFill/>
        </p:spPr>
        <p:txBody>
          <a:bodyPr wrap="none" rtlCol="0">
            <a:spAutoFit/>
          </a:bodyPr>
          <a:lstStyle/>
          <a:p>
            <a:r>
              <a:rPr lang="en-US" altLang="zh-CN" sz="2400" b="1" i="1" dirty="0">
                <a:solidFill>
                  <a:srgbClr val="002060"/>
                </a:solidFill>
              </a:rPr>
              <a:t>125P</a:t>
            </a:r>
            <a:r>
              <a:rPr lang="zh-CN" altLang="en-US" sz="2400" b="1" i="1" dirty="0">
                <a:solidFill>
                  <a:srgbClr val="002060"/>
                </a:solidFill>
              </a:rPr>
              <a:t> </a:t>
            </a:r>
            <a:r>
              <a:rPr lang="en-US" altLang="zh-CN" sz="2400" b="1" i="1" dirty="0">
                <a:solidFill>
                  <a:srgbClr val="002060"/>
                </a:solidFill>
              </a:rPr>
              <a:t>flops</a:t>
            </a:r>
            <a:r>
              <a:rPr lang="zh-CN" altLang="en-US" sz="2400" b="1" i="1" dirty="0">
                <a:solidFill>
                  <a:srgbClr val="002060"/>
                </a:solidFill>
              </a:rPr>
              <a:t> </a:t>
            </a:r>
            <a:r>
              <a:rPr lang="en-US" altLang="zh-CN" sz="2400" b="1" i="1" dirty="0">
                <a:solidFill>
                  <a:srgbClr val="002060"/>
                </a:solidFill>
              </a:rPr>
              <a:t>Sunway</a:t>
            </a:r>
            <a:r>
              <a:rPr lang="zh-CN" altLang="en-US" sz="2400" b="1" i="1" dirty="0">
                <a:solidFill>
                  <a:srgbClr val="002060"/>
                </a:solidFill>
              </a:rPr>
              <a:t> </a:t>
            </a:r>
            <a:r>
              <a:rPr lang="en-US" altLang="zh-CN" sz="2400" b="1" i="1" dirty="0" err="1">
                <a:solidFill>
                  <a:srgbClr val="002060"/>
                </a:solidFill>
              </a:rPr>
              <a:t>TaihuLight</a:t>
            </a:r>
            <a:endParaRPr lang="en-US" altLang="zh-CN" sz="2400" b="1" i="1" dirty="0">
              <a:solidFill>
                <a:srgbClr val="002060"/>
              </a:solidFill>
            </a:endParaRPr>
          </a:p>
          <a:p>
            <a:r>
              <a:rPr lang="en-US" altLang="zh-CN" sz="2400" b="1" i="1" dirty="0">
                <a:solidFill>
                  <a:srgbClr val="002060"/>
                </a:solidFill>
              </a:rPr>
              <a:t>No.</a:t>
            </a:r>
            <a:r>
              <a:rPr lang="zh-CN" altLang="en-US" sz="2400" b="1" i="1" dirty="0">
                <a:solidFill>
                  <a:srgbClr val="002060"/>
                </a:solidFill>
              </a:rPr>
              <a:t> </a:t>
            </a:r>
            <a:r>
              <a:rPr lang="en-US" altLang="zh-CN" sz="2400" b="1" i="1" dirty="0">
                <a:solidFill>
                  <a:srgbClr val="002060"/>
                </a:solidFill>
              </a:rPr>
              <a:t>1</a:t>
            </a:r>
            <a:r>
              <a:rPr lang="zh-CN" altLang="en-US" sz="2400" b="1" i="1" dirty="0">
                <a:solidFill>
                  <a:srgbClr val="002060"/>
                </a:solidFill>
              </a:rPr>
              <a:t> </a:t>
            </a:r>
            <a:r>
              <a:rPr lang="en-US" altLang="zh-CN" sz="2400" b="1" i="1" dirty="0">
                <a:solidFill>
                  <a:srgbClr val="002060"/>
                </a:solidFill>
              </a:rPr>
              <a:t>in</a:t>
            </a:r>
            <a:r>
              <a:rPr lang="zh-CN" altLang="en-US" sz="2400" b="1" i="1" dirty="0">
                <a:solidFill>
                  <a:srgbClr val="002060"/>
                </a:solidFill>
              </a:rPr>
              <a:t> </a:t>
            </a:r>
            <a:r>
              <a:rPr lang="en-US" altLang="zh-CN" sz="2400" b="1" i="1" dirty="0">
                <a:solidFill>
                  <a:srgbClr val="002060"/>
                </a:solidFill>
              </a:rPr>
              <a:t>TOP</a:t>
            </a:r>
            <a:r>
              <a:rPr lang="zh-CN" altLang="en-US" sz="2400" b="1" i="1" dirty="0">
                <a:solidFill>
                  <a:srgbClr val="002060"/>
                </a:solidFill>
              </a:rPr>
              <a:t> </a:t>
            </a:r>
            <a:r>
              <a:rPr lang="en-US" altLang="zh-CN" sz="2400" b="1" i="1" dirty="0">
                <a:solidFill>
                  <a:srgbClr val="002060"/>
                </a:solidFill>
              </a:rPr>
              <a:t>500</a:t>
            </a:r>
            <a:r>
              <a:rPr lang="zh-CN" altLang="en-US" sz="2400" b="1" i="1" dirty="0">
                <a:solidFill>
                  <a:srgbClr val="002060"/>
                </a:solidFill>
              </a:rPr>
              <a:t> </a:t>
            </a:r>
            <a:r>
              <a:rPr lang="en-US" altLang="zh-CN" sz="2400" b="1" i="1" dirty="0">
                <a:solidFill>
                  <a:srgbClr val="002060"/>
                </a:solidFill>
              </a:rPr>
              <a:t>in</a:t>
            </a:r>
            <a:r>
              <a:rPr lang="zh-CN" altLang="en-US" sz="2400" b="1" i="1" dirty="0">
                <a:solidFill>
                  <a:srgbClr val="002060"/>
                </a:solidFill>
              </a:rPr>
              <a:t> </a:t>
            </a:r>
            <a:r>
              <a:rPr lang="en-US" altLang="zh-CN" sz="2400" b="1" i="1" dirty="0">
                <a:solidFill>
                  <a:srgbClr val="002060"/>
                </a:solidFill>
              </a:rPr>
              <a:t>2016,</a:t>
            </a:r>
            <a:r>
              <a:rPr lang="zh-CN" altLang="en-US" sz="2400" b="1" i="1" dirty="0">
                <a:solidFill>
                  <a:srgbClr val="002060"/>
                </a:solidFill>
              </a:rPr>
              <a:t> </a:t>
            </a:r>
            <a:r>
              <a:rPr lang="en-US" altLang="zh-CN" sz="2400" b="1" i="1" dirty="0">
                <a:solidFill>
                  <a:srgbClr val="002060"/>
                </a:solidFill>
              </a:rPr>
              <a:t>2017</a:t>
            </a:r>
            <a:endParaRPr lang="en-CN" sz="2400" b="1" i="1" dirty="0">
              <a:solidFill>
                <a:srgbClr val="002060"/>
              </a:solidFill>
            </a:endParaRPr>
          </a:p>
        </p:txBody>
      </p:sp>
      <p:pic>
        <p:nvPicPr>
          <p:cNvPr id="2" name="Picture 1">
            <a:extLst>
              <a:ext uri="{FF2B5EF4-FFF2-40B4-BE49-F238E27FC236}">
                <a16:creationId xmlns:a16="http://schemas.microsoft.com/office/drawing/2014/main" id="{CF83EA1F-6C58-404B-80A9-377F9E052B65}"/>
              </a:ext>
            </a:extLst>
          </p:cNvPr>
          <p:cNvPicPr>
            <a:picLocks noChangeAspect="1"/>
          </p:cNvPicPr>
          <p:nvPr/>
        </p:nvPicPr>
        <p:blipFill>
          <a:blip r:embed="rId6"/>
          <a:stretch>
            <a:fillRect/>
          </a:stretch>
        </p:blipFill>
        <p:spPr>
          <a:xfrm>
            <a:off x="0" y="418801"/>
            <a:ext cx="3792981" cy="2315796"/>
          </a:xfrm>
          <a:prstGeom prst="rect">
            <a:avLst/>
          </a:prstGeom>
        </p:spPr>
      </p:pic>
      <p:sp>
        <p:nvSpPr>
          <p:cNvPr id="3" name="Triangle 2">
            <a:extLst>
              <a:ext uri="{FF2B5EF4-FFF2-40B4-BE49-F238E27FC236}">
                <a16:creationId xmlns:a16="http://schemas.microsoft.com/office/drawing/2014/main" id="{57A6A095-2B93-F44B-B945-90712BD3D6B4}"/>
              </a:ext>
            </a:extLst>
          </p:cNvPr>
          <p:cNvSpPr/>
          <p:nvPr/>
        </p:nvSpPr>
        <p:spPr>
          <a:xfrm rot="1923381">
            <a:off x="2194560" y="1772676"/>
            <a:ext cx="323556" cy="278928"/>
          </a:xfrm>
          <a:prstGeom prst="triangl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9377" y="717691"/>
            <a:ext cx="2888572" cy="2747985"/>
          </a:xfrm>
          <a:prstGeom prst="rect">
            <a:avLst/>
          </a:prstGeom>
        </p:spPr>
      </p:pic>
    </p:spTree>
    <p:extLst>
      <p:ext uri="{BB962C8B-B14F-4D97-AF65-F5344CB8AC3E}">
        <p14:creationId xmlns:p14="http://schemas.microsoft.com/office/powerpoint/2010/main" val="174387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4665"/>
            <a:ext cx="12192000" cy="6453335"/>
          </a:xfrm>
          <a:prstGeom prst="rect">
            <a:avLst/>
          </a:prstGeom>
        </p:spPr>
      </p:pic>
      <p:sp>
        <p:nvSpPr>
          <p:cNvPr id="6" name="矩形 42"/>
          <p:cNvSpPr/>
          <p:nvPr/>
        </p:nvSpPr>
        <p:spPr>
          <a:xfrm>
            <a:off x="3503712" y="4381786"/>
            <a:ext cx="1872022" cy="775407"/>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400" b="1" i="1" dirty="0" err="1">
                <a:solidFill>
                  <a:schemeClr val="tx1"/>
                </a:solidFill>
              </a:rPr>
              <a:t>Taihu</a:t>
            </a:r>
            <a:r>
              <a:rPr lang="zh-CN" altLang="en-US" sz="2400" b="1" i="1" dirty="0">
                <a:solidFill>
                  <a:schemeClr val="tx1"/>
                </a:solidFill>
              </a:rPr>
              <a:t> </a:t>
            </a:r>
            <a:r>
              <a:rPr lang="en-US" altLang="zh-CN" sz="2400" b="1" i="1" dirty="0">
                <a:solidFill>
                  <a:schemeClr val="tx1"/>
                </a:solidFill>
              </a:rPr>
              <a:t>Lake</a:t>
            </a:r>
            <a:endParaRPr lang="zh-CN" altLang="en-US" sz="2400" b="1" i="1" dirty="0">
              <a:solidFill>
                <a:schemeClr val="tx1"/>
              </a:solidFill>
            </a:endParaRPr>
          </a:p>
        </p:txBody>
      </p:sp>
      <p:sp>
        <p:nvSpPr>
          <p:cNvPr id="13" name="文本框 7">
            <a:extLst>
              <a:ext uri="{FF2B5EF4-FFF2-40B4-BE49-F238E27FC236}">
                <a16:creationId xmlns:a16="http://schemas.microsoft.com/office/drawing/2014/main" id="{769B37C7-E103-7D48-8B93-81C474C4AFD5}"/>
              </a:ext>
            </a:extLst>
          </p:cNvPr>
          <p:cNvSpPr txBox="1"/>
          <p:nvPr/>
        </p:nvSpPr>
        <p:spPr>
          <a:xfrm>
            <a:off x="-14522" y="-85153"/>
            <a:ext cx="8242834" cy="646331"/>
          </a:xfrm>
          <a:prstGeom prst="rect">
            <a:avLst/>
          </a:prstGeom>
          <a:noFill/>
        </p:spPr>
        <p:txBody>
          <a:bodyPr wrap="none" rtlCol="0">
            <a:spAutoFit/>
          </a:bodyPr>
          <a:lstStyle/>
          <a:p>
            <a:r>
              <a:rPr kumimoji="1" lang="en-US" altLang="zh-CN" sz="3600" b="1" i="1" dirty="0">
                <a:solidFill>
                  <a:srgbClr val="002060"/>
                </a:solidFill>
                <a:latin typeface="Times New Roman" panose="02020603050405020304" pitchFamily="18" charset="0"/>
                <a:cs typeface="Times New Roman" panose="02020603050405020304" pitchFamily="18" charset="0"/>
              </a:rPr>
              <a:t>National</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Supercomputing</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Center</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in</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Wuxi</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p>
        </p:txBody>
      </p:sp>
      <p:pic>
        <p:nvPicPr>
          <p:cNvPr id="1030" name="Picture 6">
            <a:extLst>
              <a:ext uri="{FF2B5EF4-FFF2-40B4-BE49-F238E27FC236}">
                <a16:creationId xmlns:a16="http://schemas.microsoft.com/office/drawing/2014/main" id="{715F6877-7043-0648-B013-BA876490CF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54"/>
          <a:stretch/>
        </p:blipFill>
        <p:spPr bwMode="auto">
          <a:xfrm>
            <a:off x="-14522" y="561177"/>
            <a:ext cx="8766636" cy="62635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A64890F-4CDB-ED44-ABC2-6120383B6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61175"/>
            <a:ext cx="10898155" cy="62815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E95E8AA-D37E-BD4A-B3AD-198F9228F8CF}"/>
              </a:ext>
            </a:extLst>
          </p:cNvPr>
          <p:cNvSpPr txBox="1"/>
          <p:nvPr/>
        </p:nvSpPr>
        <p:spPr>
          <a:xfrm>
            <a:off x="6096000" y="1050996"/>
            <a:ext cx="4645182" cy="523220"/>
          </a:xfrm>
          <a:prstGeom prst="rect">
            <a:avLst/>
          </a:prstGeom>
          <a:noFill/>
        </p:spPr>
        <p:txBody>
          <a:bodyPr wrap="none" rtlCol="0">
            <a:spAutoFit/>
          </a:bodyPr>
          <a:lstStyle/>
          <a:p>
            <a:r>
              <a:rPr lang="en-US" sz="2800" b="1" i="1" dirty="0">
                <a:solidFill>
                  <a:schemeClr val="bg1"/>
                </a:solidFill>
              </a:rPr>
              <a:t>No. 1 per capital GDP</a:t>
            </a:r>
            <a:r>
              <a:rPr lang="zh-CN" altLang="en-US" sz="2800" b="1" i="1" dirty="0">
                <a:solidFill>
                  <a:schemeClr val="bg1"/>
                </a:solidFill>
              </a:rPr>
              <a:t> </a:t>
            </a:r>
            <a:r>
              <a:rPr lang="en-US" altLang="zh-CN" sz="2800" b="1" i="1" dirty="0">
                <a:solidFill>
                  <a:schemeClr val="bg1"/>
                </a:solidFill>
              </a:rPr>
              <a:t>in</a:t>
            </a:r>
            <a:r>
              <a:rPr lang="zh-CN" altLang="en-US" sz="2800" b="1" i="1" dirty="0">
                <a:solidFill>
                  <a:schemeClr val="bg1"/>
                </a:solidFill>
              </a:rPr>
              <a:t> </a:t>
            </a:r>
            <a:r>
              <a:rPr lang="en-US" altLang="zh-CN" sz="2800" b="1" i="1" dirty="0">
                <a:solidFill>
                  <a:schemeClr val="bg1"/>
                </a:solidFill>
              </a:rPr>
              <a:t>China</a:t>
            </a:r>
            <a:endParaRPr lang="en-CN" sz="2800" b="1" i="1" dirty="0">
              <a:solidFill>
                <a:schemeClr val="bg1"/>
              </a:solidFill>
            </a:endParaRPr>
          </a:p>
        </p:txBody>
      </p:sp>
    </p:spTree>
    <p:extLst>
      <p:ext uri="{BB962C8B-B14F-4D97-AF65-F5344CB8AC3E}">
        <p14:creationId xmlns:p14="http://schemas.microsoft.com/office/powerpoint/2010/main" val="194680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974" y="660507"/>
            <a:ext cx="3482329" cy="1876735"/>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77875" y="846046"/>
            <a:ext cx="1226409" cy="1312776"/>
          </a:xfrm>
          <a:prstGeom prst="rect">
            <a:avLst/>
          </a:prstGeom>
        </p:spPr>
      </p:pic>
      <p:sp>
        <p:nvSpPr>
          <p:cNvPr id="4" name="TextBox 3"/>
          <p:cNvSpPr txBox="1"/>
          <p:nvPr/>
        </p:nvSpPr>
        <p:spPr>
          <a:xfrm>
            <a:off x="5072922" y="2110277"/>
            <a:ext cx="997389" cy="584775"/>
          </a:xfrm>
          <a:prstGeom prst="rect">
            <a:avLst/>
          </a:prstGeom>
          <a:noFill/>
        </p:spPr>
        <p:txBody>
          <a:bodyPr wrap="none" rtlCol="0">
            <a:spAutoFit/>
          </a:bodyPr>
          <a:lstStyle/>
          <a:p>
            <a:r>
              <a:rPr lang="en-US" altLang="zh-CN" sz="3200" b="1" i="1" dirty="0"/>
              <a:t>Rack</a:t>
            </a:r>
            <a:endParaRPr lang="en-US" sz="3200" b="1" i="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77717" y="1024617"/>
            <a:ext cx="1340472" cy="1113273"/>
          </a:xfrm>
          <a:prstGeom prst="rect">
            <a:avLst/>
          </a:prstGeom>
        </p:spPr>
      </p:pic>
      <p:sp>
        <p:nvSpPr>
          <p:cNvPr id="6" name="TextBox 5"/>
          <p:cNvSpPr txBox="1"/>
          <p:nvPr/>
        </p:nvSpPr>
        <p:spPr>
          <a:xfrm>
            <a:off x="7716990" y="2061291"/>
            <a:ext cx="2005677" cy="584775"/>
          </a:xfrm>
          <a:prstGeom prst="rect">
            <a:avLst/>
          </a:prstGeom>
          <a:noFill/>
        </p:spPr>
        <p:txBody>
          <a:bodyPr wrap="none" rtlCol="0">
            <a:spAutoFit/>
          </a:bodyPr>
          <a:lstStyle/>
          <a:p>
            <a:r>
              <a:rPr lang="en-US" altLang="zh-CN" sz="3200" b="1" i="1" dirty="0" err="1"/>
              <a:t>Supernode</a:t>
            </a:r>
            <a:endParaRPr lang="en-US" sz="3200" b="1" i="1" dirty="0"/>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46041" y="1120458"/>
            <a:ext cx="893425" cy="808529"/>
          </a:xfrm>
          <a:prstGeom prst="rect">
            <a:avLst/>
          </a:prstGeom>
        </p:spPr>
      </p:pic>
      <p:sp>
        <p:nvSpPr>
          <p:cNvPr id="11" name="TextBox 10"/>
          <p:cNvSpPr txBox="1"/>
          <p:nvPr/>
        </p:nvSpPr>
        <p:spPr>
          <a:xfrm>
            <a:off x="3769124" y="862357"/>
            <a:ext cx="864339" cy="646331"/>
          </a:xfrm>
          <a:prstGeom prst="rect">
            <a:avLst/>
          </a:prstGeom>
          <a:noFill/>
        </p:spPr>
        <p:txBody>
          <a:bodyPr wrap="none" rtlCol="0">
            <a:spAutoFit/>
          </a:bodyPr>
          <a:lstStyle/>
          <a:p>
            <a:r>
              <a:rPr lang="en-US" altLang="zh-CN" sz="3600" b="1" i="1" dirty="0">
                <a:solidFill>
                  <a:srgbClr val="7030A0"/>
                </a:solidFill>
              </a:rPr>
              <a:t>40x</a:t>
            </a:r>
            <a:endParaRPr lang="en-US" sz="3600" b="1" i="1" dirty="0">
              <a:solidFill>
                <a:srgbClr val="7030A0"/>
              </a:solidFill>
            </a:endParaRPr>
          </a:p>
        </p:txBody>
      </p:sp>
      <p:sp>
        <p:nvSpPr>
          <p:cNvPr id="22" name="Up Arrow 21"/>
          <p:cNvSpPr/>
          <p:nvPr/>
        </p:nvSpPr>
        <p:spPr>
          <a:xfrm rot="5400000">
            <a:off x="3978598" y="1030626"/>
            <a:ext cx="394636" cy="1247880"/>
          </a:xfrm>
          <a:prstGeom prst="up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Box 22"/>
          <p:cNvSpPr txBox="1"/>
          <p:nvPr/>
        </p:nvSpPr>
        <p:spPr>
          <a:xfrm>
            <a:off x="6653095" y="862357"/>
            <a:ext cx="679994" cy="707886"/>
          </a:xfrm>
          <a:prstGeom prst="rect">
            <a:avLst/>
          </a:prstGeom>
          <a:noFill/>
        </p:spPr>
        <p:txBody>
          <a:bodyPr wrap="none" rtlCol="0">
            <a:spAutoFit/>
          </a:bodyPr>
          <a:lstStyle/>
          <a:p>
            <a:r>
              <a:rPr lang="en-US" altLang="zh-CN" sz="4000" b="1" i="1" dirty="0">
                <a:solidFill>
                  <a:srgbClr val="7030A0"/>
                </a:solidFill>
              </a:rPr>
              <a:t>4x</a:t>
            </a:r>
            <a:endParaRPr lang="en-US" sz="4000" b="1" i="1" dirty="0">
              <a:solidFill>
                <a:srgbClr val="7030A0"/>
              </a:solidFill>
            </a:endParaRPr>
          </a:p>
        </p:txBody>
      </p:sp>
      <p:sp>
        <p:nvSpPr>
          <p:cNvPr id="25" name="TextBox 24"/>
          <p:cNvSpPr txBox="1"/>
          <p:nvPr/>
        </p:nvSpPr>
        <p:spPr>
          <a:xfrm>
            <a:off x="9502344" y="831579"/>
            <a:ext cx="963725" cy="707886"/>
          </a:xfrm>
          <a:prstGeom prst="rect">
            <a:avLst/>
          </a:prstGeom>
          <a:noFill/>
        </p:spPr>
        <p:txBody>
          <a:bodyPr wrap="none" rtlCol="0">
            <a:spAutoFit/>
          </a:bodyPr>
          <a:lstStyle/>
          <a:p>
            <a:r>
              <a:rPr lang="en-US" altLang="zh-CN" sz="4000" b="1" i="1" dirty="0">
                <a:solidFill>
                  <a:srgbClr val="7030A0"/>
                </a:solidFill>
              </a:rPr>
              <a:t>256</a:t>
            </a:r>
            <a:endParaRPr lang="en-US" sz="4000" b="1" i="1" dirty="0">
              <a:solidFill>
                <a:srgbClr val="7030A0"/>
              </a:solidFill>
            </a:endParaRPr>
          </a:p>
        </p:txBody>
      </p:sp>
      <p:sp>
        <p:nvSpPr>
          <p:cNvPr id="28" name="TextBox 27"/>
          <p:cNvSpPr txBox="1"/>
          <p:nvPr/>
        </p:nvSpPr>
        <p:spPr>
          <a:xfrm>
            <a:off x="10786550" y="2056014"/>
            <a:ext cx="883575" cy="584775"/>
          </a:xfrm>
          <a:prstGeom prst="rect">
            <a:avLst/>
          </a:prstGeom>
          <a:noFill/>
        </p:spPr>
        <p:txBody>
          <a:bodyPr wrap="none" rtlCol="0">
            <a:spAutoFit/>
          </a:bodyPr>
          <a:lstStyle/>
          <a:p>
            <a:r>
              <a:rPr lang="en-US" altLang="zh-CN" sz="3200" b="1" i="1" dirty="0"/>
              <a:t>CPU</a:t>
            </a:r>
          </a:p>
        </p:txBody>
      </p:sp>
      <p:sp>
        <p:nvSpPr>
          <p:cNvPr id="29" name="Up Arrow 28"/>
          <p:cNvSpPr/>
          <p:nvPr/>
        </p:nvSpPr>
        <p:spPr>
          <a:xfrm rot="5400000">
            <a:off x="6821476" y="1030626"/>
            <a:ext cx="394636" cy="1247880"/>
          </a:xfrm>
          <a:prstGeom prst="up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Up Arrow 29"/>
          <p:cNvSpPr/>
          <p:nvPr/>
        </p:nvSpPr>
        <p:spPr>
          <a:xfrm rot="5400000">
            <a:off x="9878732" y="957314"/>
            <a:ext cx="394636" cy="1247880"/>
          </a:xfrm>
          <a:prstGeom prst="up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3" name="TextBox 32"/>
          <p:cNvSpPr txBox="1"/>
          <p:nvPr/>
        </p:nvSpPr>
        <p:spPr>
          <a:xfrm>
            <a:off x="2030083" y="2103579"/>
            <a:ext cx="1953933" cy="584775"/>
          </a:xfrm>
          <a:prstGeom prst="rect">
            <a:avLst/>
          </a:prstGeom>
          <a:noFill/>
        </p:spPr>
        <p:txBody>
          <a:bodyPr wrap="none" rtlCol="0">
            <a:spAutoFit/>
          </a:bodyPr>
          <a:lstStyle/>
          <a:p>
            <a:r>
              <a:rPr lang="en-US" altLang="zh-CN" sz="3200" b="1" i="1" dirty="0" err="1"/>
              <a:t>TaihuLight</a:t>
            </a:r>
            <a:endParaRPr lang="en-US" sz="3200" b="1" i="1" dirty="0"/>
          </a:p>
        </p:txBody>
      </p:sp>
      <p:pic>
        <p:nvPicPr>
          <p:cNvPr id="194" name="Content Placeholder 3"/>
          <p:cNvPicPr>
            <a:picLocks noChangeAspect="1"/>
          </p:cNvPicPr>
          <p:nvPr/>
        </p:nvPicPr>
        <p:blipFill rotWithShape="1">
          <a:blip r:embed="rId6" cstate="print">
            <a:extLst>
              <a:ext uri="{28A0092B-C50C-407E-A947-70E740481C1C}">
                <a14:useLocalDpi xmlns:a14="http://schemas.microsoft.com/office/drawing/2010/main"/>
              </a:ext>
            </a:extLst>
          </a:blip>
          <a:srcRect l="-1" r="-3692"/>
          <a:stretch/>
        </p:blipFill>
        <p:spPr>
          <a:xfrm>
            <a:off x="538024" y="3868054"/>
            <a:ext cx="5197936" cy="2656287"/>
          </a:xfrm>
          <a:prstGeom prst="rect">
            <a:avLst/>
          </a:prstGeom>
        </p:spPr>
      </p:pic>
      <p:sp>
        <p:nvSpPr>
          <p:cNvPr id="13" name="Rounded Rectangular Callout 12"/>
          <p:cNvSpPr/>
          <p:nvPr/>
        </p:nvSpPr>
        <p:spPr>
          <a:xfrm>
            <a:off x="3698834" y="3073599"/>
            <a:ext cx="2842382" cy="516449"/>
          </a:xfrm>
          <a:prstGeom prst="wedgeRoundRectCallout">
            <a:avLst>
              <a:gd name="adj1" fmla="val -92341"/>
              <a:gd name="adj2" fmla="val 181984"/>
              <a:gd name="adj3" fmla="val 1666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i="1" dirty="0"/>
              <a:t>Core</a:t>
            </a:r>
            <a:r>
              <a:rPr lang="zh-CN" altLang="en-US" sz="2400" i="1" dirty="0"/>
              <a:t> </a:t>
            </a:r>
            <a:r>
              <a:rPr lang="en-US" altLang="zh-CN" sz="2400" i="1" dirty="0"/>
              <a:t>Group</a:t>
            </a:r>
            <a:r>
              <a:rPr lang="zh-CN" altLang="en-US" sz="2400" i="1" dirty="0"/>
              <a:t> </a:t>
            </a:r>
            <a:r>
              <a:rPr lang="en-US" altLang="zh-CN" sz="2400" i="1" dirty="0"/>
              <a:t>/</a:t>
            </a:r>
            <a:r>
              <a:rPr lang="zh-CN" altLang="en-US" sz="2400" i="1" dirty="0"/>
              <a:t> </a:t>
            </a:r>
            <a:r>
              <a:rPr lang="en-US" altLang="zh-CN" sz="2400" i="1" dirty="0"/>
              <a:t>MPI</a:t>
            </a:r>
            <a:endParaRPr lang="en-US" sz="2400" i="1" dirty="0"/>
          </a:p>
        </p:txBody>
      </p:sp>
      <p:sp>
        <p:nvSpPr>
          <p:cNvPr id="24" name="TextBox 23"/>
          <p:cNvSpPr txBox="1"/>
          <p:nvPr/>
        </p:nvSpPr>
        <p:spPr>
          <a:xfrm>
            <a:off x="97974" y="3132167"/>
            <a:ext cx="3082832" cy="584775"/>
          </a:xfrm>
          <a:prstGeom prst="rect">
            <a:avLst/>
          </a:prstGeom>
          <a:noFill/>
        </p:spPr>
        <p:txBody>
          <a:bodyPr wrap="none" rtlCol="0">
            <a:spAutoFit/>
          </a:bodyPr>
          <a:lstStyle/>
          <a:p>
            <a:r>
              <a:rPr lang="en-US" altLang="zh-CN" sz="3200" b="1" i="1" dirty="0"/>
              <a:t>Homegrown</a:t>
            </a:r>
            <a:r>
              <a:rPr lang="zh-CN" altLang="en-US" sz="3200" b="1" i="1" dirty="0"/>
              <a:t> </a:t>
            </a:r>
            <a:r>
              <a:rPr lang="en-US" altLang="zh-CN" sz="3200" b="1" i="1" dirty="0"/>
              <a:t>CPU</a:t>
            </a:r>
            <a:endParaRPr lang="en-US" sz="3200" b="1" i="1" dirty="0"/>
          </a:p>
        </p:txBody>
      </p:sp>
      <p:sp>
        <p:nvSpPr>
          <p:cNvPr id="36" name="TextBox 35">
            <a:extLst>
              <a:ext uri="{FF2B5EF4-FFF2-40B4-BE49-F238E27FC236}">
                <a16:creationId xmlns:a16="http://schemas.microsoft.com/office/drawing/2014/main" id="{CB1CDA99-C0D7-964B-A889-A46FCA1D86D3}"/>
              </a:ext>
            </a:extLst>
          </p:cNvPr>
          <p:cNvSpPr txBox="1"/>
          <p:nvPr/>
        </p:nvSpPr>
        <p:spPr>
          <a:xfrm>
            <a:off x="7286335" y="4293973"/>
            <a:ext cx="4006418" cy="1200329"/>
          </a:xfrm>
          <a:prstGeom prst="rect">
            <a:avLst/>
          </a:prstGeom>
          <a:noFill/>
        </p:spPr>
        <p:txBody>
          <a:bodyPr wrap="none" rtlCol="0">
            <a:spAutoFit/>
          </a:bodyPr>
          <a:lstStyle/>
          <a:p>
            <a:r>
              <a:rPr lang="en-US" altLang="zh-CN" sz="2400" i="1" dirty="0"/>
              <a:t>125Pflops</a:t>
            </a:r>
            <a:r>
              <a:rPr lang="zh-CN" altLang="en-US" sz="2400" i="1" dirty="0"/>
              <a:t> </a:t>
            </a:r>
            <a:r>
              <a:rPr lang="en-US" altLang="zh-CN" sz="2400" i="1" dirty="0"/>
              <a:t>Sunway</a:t>
            </a:r>
            <a:r>
              <a:rPr lang="zh-CN" altLang="en-US" sz="2400" i="1" dirty="0"/>
              <a:t> </a:t>
            </a:r>
            <a:r>
              <a:rPr lang="en-US" altLang="zh-CN" sz="2400" i="1" dirty="0" err="1"/>
              <a:t>TaihuLight</a:t>
            </a:r>
            <a:endParaRPr lang="en-US" altLang="zh-CN" sz="2400" i="1" dirty="0"/>
          </a:p>
          <a:p>
            <a:r>
              <a:rPr lang="en-US" altLang="zh-CN" sz="2400" i="1" dirty="0"/>
              <a:t>No.</a:t>
            </a:r>
            <a:r>
              <a:rPr lang="zh-CN" altLang="en-US" sz="2400" i="1" dirty="0"/>
              <a:t> </a:t>
            </a:r>
            <a:r>
              <a:rPr lang="en-US" altLang="zh-CN" sz="2400" i="1" dirty="0"/>
              <a:t>1</a:t>
            </a:r>
            <a:r>
              <a:rPr lang="zh-CN" altLang="en-US" sz="2400" i="1" dirty="0"/>
              <a:t> </a:t>
            </a:r>
            <a:r>
              <a:rPr lang="en-US" altLang="zh-CN" sz="2400" i="1" dirty="0"/>
              <a:t>in</a:t>
            </a:r>
            <a:r>
              <a:rPr lang="zh-CN" altLang="en-US" sz="2400" i="1" dirty="0"/>
              <a:t> </a:t>
            </a:r>
            <a:r>
              <a:rPr lang="en-US" altLang="zh-CN" sz="2400" i="1" dirty="0"/>
              <a:t>TOP</a:t>
            </a:r>
            <a:r>
              <a:rPr lang="zh-CN" altLang="en-US" sz="2400" i="1" dirty="0"/>
              <a:t> </a:t>
            </a:r>
            <a:r>
              <a:rPr lang="en-US" altLang="zh-CN" sz="2400" i="1" dirty="0"/>
              <a:t>500</a:t>
            </a:r>
            <a:r>
              <a:rPr lang="zh-CN" altLang="en-US" sz="2400" i="1" dirty="0"/>
              <a:t> </a:t>
            </a:r>
            <a:r>
              <a:rPr lang="en-US" altLang="zh-CN" sz="2400" i="1" dirty="0"/>
              <a:t>in</a:t>
            </a:r>
            <a:r>
              <a:rPr lang="zh-CN" altLang="en-US" sz="2400" i="1" dirty="0"/>
              <a:t> </a:t>
            </a:r>
            <a:r>
              <a:rPr lang="en-US" altLang="zh-CN" sz="2400" i="1" dirty="0"/>
              <a:t>2016,</a:t>
            </a:r>
            <a:r>
              <a:rPr lang="zh-CN" altLang="en-US" sz="2400" i="1" dirty="0"/>
              <a:t> </a:t>
            </a:r>
            <a:r>
              <a:rPr lang="en-US" altLang="zh-CN" sz="2400" i="1" dirty="0"/>
              <a:t>2017</a:t>
            </a:r>
          </a:p>
          <a:p>
            <a:pPr marL="342900" indent="-342900">
              <a:buFont typeface="Wingdings" pitchFamily="2" charset="2"/>
              <a:buChar char="Ø"/>
            </a:pPr>
            <a:r>
              <a:rPr lang="en-US" altLang="zh-CN" sz="2400" i="1" dirty="0"/>
              <a:t>10M</a:t>
            </a:r>
            <a:r>
              <a:rPr lang="zh-CN" altLang="en-US" sz="2400" i="1" dirty="0"/>
              <a:t> </a:t>
            </a:r>
            <a:r>
              <a:rPr lang="en-US" altLang="zh-CN" sz="2400" i="1" dirty="0"/>
              <a:t>cores</a:t>
            </a:r>
          </a:p>
        </p:txBody>
      </p:sp>
      <p:sp>
        <p:nvSpPr>
          <p:cNvPr id="21" name="文本框 7">
            <a:extLst>
              <a:ext uri="{FF2B5EF4-FFF2-40B4-BE49-F238E27FC236}">
                <a16:creationId xmlns:a16="http://schemas.microsoft.com/office/drawing/2014/main" id="{84253ACE-E726-DA4D-A31C-E308E986D355}"/>
              </a:ext>
            </a:extLst>
          </p:cNvPr>
          <p:cNvSpPr txBox="1"/>
          <p:nvPr/>
        </p:nvSpPr>
        <p:spPr>
          <a:xfrm>
            <a:off x="-14522" y="-85153"/>
            <a:ext cx="7849521" cy="646331"/>
          </a:xfrm>
          <a:prstGeom prst="rect">
            <a:avLst/>
          </a:prstGeom>
          <a:noFill/>
        </p:spPr>
        <p:txBody>
          <a:bodyPr wrap="none" rtlCol="0">
            <a:spAutoFit/>
          </a:bodyPr>
          <a:lstStyle/>
          <a:p>
            <a:r>
              <a:rPr kumimoji="1" lang="en-CN" altLang="zh-CN" sz="3600" b="1" i="1" dirty="0">
                <a:solidFill>
                  <a:srgbClr val="002060"/>
                </a:solidFill>
                <a:latin typeface="Times New Roman" panose="02020603050405020304" pitchFamily="18" charset="0"/>
                <a:cs typeface="Times New Roman" panose="02020603050405020304" pitchFamily="18" charset="0"/>
              </a:rPr>
              <a:t>The</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Sunway</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err="1">
                <a:solidFill>
                  <a:srgbClr val="002060"/>
                </a:solidFill>
                <a:latin typeface="Times New Roman" panose="02020603050405020304" pitchFamily="18" charset="0"/>
                <a:cs typeface="Times New Roman" panose="02020603050405020304" pitchFamily="18" charset="0"/>
              </a:rPr>
              <a:t>TaihuLight</a:t>
            </a:r>
            <a:r>
              <a:rPr kumimoji="1" lang="zh-CN" altLang="en-US" sz="3600" b="1" i="1" dirty="0">
                <a:solidFill>
                  <a:srgbClr val="002060"/>
                </a:solidFill>
                <a:latin typeface="Times New Roman" panose="02020603050405020304" pitchFamily="18" charset="0"/>
                <a:cs typeface="Times New Roman" panose="02020603050405020304" pitchFamily="18" charset="0"/>
              </a:rPr>
              <a:t> </a:t>
            </a:r>
            <a:r>
              <a:rPr kumimoji="1" lang="en-US" altLang="zh-CN" sz="3600" b="1" i="1" dirty="0">
                <a:solidFill>
                  <a:srgbClr val="002060"/>
                </a:solidFill>
                <a:latin typeface="Times New Roman" panose="02020603050405020304" pitchFamily="18" charset="0"/>
                <a:cs typeface="Times New Roman" panose="02020603050405020304" pitchFamily="18" charset="0"/>
              </a:rPr>
              <a:t>Supercomputer</a:t>
            </a:r>
            <a:endParaRPr kumimoji="1" lang="zh-CN" altLang="en-US" sz="36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215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FB5BFB4-BDEE-F949-80E3-6ED8C14FCB96}"/>
              </a:ext>
            </a:extLst>
          </p:cNvPr>
          <p:cNvGraphicFramePr/>
          <p:nvPr>
            <p:extLst>
              <p:ext uri="{D42A27DB-BD31-4B8C-83A1-F6EECF244321}">
                <p14:modId xmlns:p14="http://schemas.microsoft.com/office/powerpoint/2010/main" val="930899377"/>
              </p:ext>
            </p:extLst>
          </p:nvPr>
        </p:nvGraphicFramePr>
        <p:xfrm>
          <a:off x="2032000" y="128728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标题 1">
            <a:extLst>
              <a:ext uri="{FF2B5EF4-FFF2-40B4-BE49-F238E27FC236}">
                <a16:creationId xmlns:a16="http://schemas.microsoft.com/office/drawing/2014/main" id="{A39319B6-6C6E-BD40-97AF-966855A1055B}"/>
              </a:ext>
            </a:extLst>
          </p:cNvPr>
          <p:cNvSpPr>
            <a:spLocks noGrp="1"/>
          </p:cNvSpPr>
          <p:nvPr/>
        </p:nvSpPr>
        <p:spPr>
          <a:xfrm>
            <a:off x="396766" y="0"/>
            <a:ext cx="12538679" cy="1626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en-US" sz="4000" b="1" i="1" u="none" strike="noStrike" dirty="0">
                <a:solidFill>
                  <a:srgbClr val="002060"/>
                </a:solidFill>
                <a:effectLst/>
                <a:latin typeface="Helvetica" pitchFamily="2" charset="0"/>
              </a:rPr>
              <a:t>Extreme Scale Earthquake Simulation with Crossing Multi-faults and Topography</a:t>
            </a:r>
            <a:endParaRPr lang="zh-CN" altLang="en-US" sz="6000" b="1" i="1" dirty="0">
              <a:solidFill>
                <a:srgbClr val="002060"/>
              </a:solidFill>
            </a:endParaRPr>
          </a:p>
        </p:txBody>
      </p:sp>
    </p:spTree>
    <p:extLst>
      <p:ext uri="{BB962C8B-B14F-4D97-AF65-F5344CB8AC3E}">
        <p14:creationId xmlns:p14="http://schemas.microsoft.com/office/powerpoint/2010/main" val="2190018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4104</Words>
  <Application>Microsoft Office PowerPoint</Application>
  <PresentationFormat>Širokoúhlá obrazovka</PresentationFormat>
  <Paragraphs>552</Paragraphs>
  <Slides>47</Slides>
  <Notes>32</Notes>
  <HiddenSlides>0</HiddenSlides>
  <MMClips>0</MMClips>
  <ScaleCrop>false</ScaleCrop>
  <HeadingPairs>
    <vt:vector size="6" baseType="variant">
      <vt:variant>
        <vt:lpstr>Použitá písma</vt:lpstr>
      </vt:variant>
      <vt:variant>
        <vt:i4>11</vt:i4>
      </vt:variant>
      <vt:variant>
        <vt:lpstr>Motiv</vt:lpstr>
      </vt:variant>
      <vt:variant>
        <vt:i4>1</vt:i4>
      </vt:variant>
      <vt:variant>
        <vt:lpstr>Nadpisy snímků</vt:lpstr>
      </vt:variant>
      <vt:variant>
        <vt:i4>47</vt:i4>
      </vt:variant>
    </vt:vector>
  </HeadingPairs>
  <TitlesOfParts>
    <vt:vector size="59" baseType="lpstr">
      <vt:lpstr>Microsoft YaHei</vt:lpstr>
      <vt:lpstr>Arial</vt:lpstr>
      <vt:lpstr>Calibri</vt:lpstr>
      <vt:lpstr>Calibri Light</vt:lpstr>
      <vt:lpstr>Helvetica</vt:lpstr>
      <vt:lpstr>Kaiti TC</vt:lpstr>
      <vt:lpstr>MacDictSTHeiti</vt:lpstr>
      <vt:lpstr>Menlo</vt:lpstr>
      <vt:lpstr>Söhne</vt:lpstr>
      <vt:lpstr>Times New Roman</vt:lpstr>
      <vt:lpstr>Wingdings</vt:lpstr>
      <vt:lpstr>Office Theme</vt:lpstr>
      <vt:lpstr>Prezentace aplikace PowerPoint</vt:lpstr>
      <vt:lpstr>Prezentace aplikace PowerPoint</vt:lpstr>
      <vt:lpstr>Prezentace aplikace PowerPoint</vt:lpstr>
      <vt:lpstr>Prezentace aplikace PowerPoint</vt:lpstr>
      <vt:lpstr>Tsinghua HPC Center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Outline</vt:lpstr>
      <vt:lpstr>Prezentace aplikace PowerPoint</vt:lpstr>
      <vt:lpstr>Outline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Outline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Outline</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Gan</dc:creator>
  <cp:lastModifiedBy>Petr</cp:lastModifiedBy>
  <cp:revision>3110</cp:revision>
  <cp:lastPrinted>2017-11-16T04:12:28Z</cp:lastPrinted>
  <dcterms:created xsi:type="dcterms:W3CDTF">2017-11-11T11:17:43Z</dcterms:created>
  <dcterms:modified xsi:type="dcterms:W3CDTF">2024-09-10T10:34:20Z</dcterms:modified>
</cp:coreProperties>
</file>